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73" r:id="rId3"/>
    <p:sldId id="284" r:id="rId4"/>
    <p:sldId id="274" r:id="rId5"/>
    <p:sldId id="280" r:id="rId6"/>
    <p:sldId id="279" r:id="rId7"/>
    <p:sldId id="289" r:id="rId8"/>
    <p:sldId id="283" r:id="rId9"/>
    <p:sldId id="261" r:id="rId10"/>
    <p:sldId id="257" r:id="rId11"/>
    <p:sldId id="285" r:id="rId12"/>
    <p:sldId id="287" r:id="rId13"/>
    <p:sldId id="292" r:id="rId14"/>
    <p:sldId id="293" r:id="rId15"/>
    <p:sldId id="294" r:id="rId16"/>
    <p:sldId id="295" r:id="rId17"/>
    <p:sldId id="297" r:id="rId18"/>
    <p:sldId id="296" r:id="rId19"/>
    <p:sldId id="299" r:id="rId20"/>
    <p:sldId id="300" r:id="rId21"/>
    <p:sldId id="310" r:id="rId22"/>
    <p:sldId id="327" r:id="rId23"/>
    <p:sldId id="328" r:id="rId24"/>
    <p:sldId id="332" r:id="rId25"/>
    <p:sldId id="329" r:id="rId26"/>
    <p:sldId id="333" r:id="rId27"/>
    <p:sldId id="330" r:id="rId28"/>
    <p:sldId id="335" r:id="rId29"/>
    <p:sldId id="331" r:id="rId30"/>
    <p:sldId id="336" r:id="rId31"/>
    <p:sldId id="302" r:id="rId32"/>
    <p:sldId id="304" r:id="rId33"/>
    <p:sldId id="301" r:id="rId34"/>
    <p:sldId id="308" r:id="rId35"/>
    <p:sldId id="309" r:id="rId36"/>
    <p:sldId id="307" r:id="rId37"/>
    <p:sldId id="319" r:id="rId38"/>
    <p:sldId id="322" r:id="rId39"/>
    <p:sldId id="324" r:id="rId40"/>
    <p:sldId id="321" r:id="rId41"/>
    <p:sldId id="291" r:id="rId42"/>
    <p:sldId id="325" r:id="rId43"/>
    <p:sldId id="326" r:id="rId44"/>
    <p:sldId id="272" r:id="rId45"/>
  </p:sldIdLst>
  <p:sldSz cx="12179300" cy="6858000"/>
  <p:notesSz cx="12179300" cy="6858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Noto Sans KR Medium" panose="020B0600000000000000" pitchFamily="34" charset="-127"/>
      <p:regular r:id="rId51"/>
    </p:embeddedFont>
    <p:embeddedFont>
      <p:font typeface="Noto Sans Mono CJK KR Bold" panose="020B0800000000000000" pitchFamily="34" charset="-127"/>
      <p:bold r:id="rId52"/>
    </p:embeddedFont>
    <p:embeddedFont>
      <p:font typeface="나눔명조" panose="02020603020101020101" pitchFamily="18" charset="-127"/>
      <p:regular r:id="rId53"/>
      <p:bold r:id="rId54"/>
    </p:embeddedFont>
    <p:embeddedFont>
      <p:font typeface="나눔스퀘어" panose="020B0600000101010101" pitchFamily="50" charset="-127"/>
      <p:regular r:id="rId55"/>
    </p:embeddedFont>
    <p:embeddedFont>
      <p:font typeface="나눔스퀘어 Bold" panose="020B0600000101010101" pitchFamily="50" charset="-127"/>
      <p:bold r:id="rId56"/>
    </p:embeddedFont>
    <p:embeddedFont>
      <p:font typeface="나눔스퀘어 ExtraBold" panose="020B0600000101010101" pitchFamily="50" charset="-127"/>
      <p:bold r:id="rId57"/>
    </p:embeddedFont>
    <p:embeddedFont>
      <p:font typeface="나눔스퀘어_ac" panose="020B0600000101010101" pitchFamily="50" charset="-127"/>
      <p:regular r:id="rId58"/>
    </p:embeddedFont>
    <p:embeddedFont>
      <p:font typeface="나눔스퀘어_ac Bold" panose="020B0600000101010101" pitchFamily="50" charset="-127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에스코어 드림 9 Black" panose="020B0A03030302020204" pitchFamily="34" charset="-127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25CC"/>
    <a:srgbClr val="188C6E"/>
    <a:srgbClr val="222F57"/>
    <a:srgbClr val="41449C"/>
    <a:srgbClr val="EF4B4B"/>
    <a:srgbClr val="FFFFFF"/>
    <a:srgbClr val="47BBD7"/>
    <a:srgbClr val="D99694"/>
    <a:srgbClr val="595959"/>
    <a:srgbClr val="386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6" autoAdjust="0"/>
    <p:restoredTop sz="93750" autoAdjust="0"/>
  </p:normalViewPr>
  <p:slideViewPr>
    <p:cSldViewPr>
      <p:cViewPr varScale="1">
        <p:scale>
          <a:sx n="79" d="100"/>
          <a:sy n="79" d="100"/>
        </p:scale>
        <p:origin x="494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78438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899275" y="0"/>
            <a:ext cx="527685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C7D70-65B2-4E74-BF74-4A0043F1F23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383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7613" y="3300413"/>
            <a:ext cx="9744075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78438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899275" y="6513513"/>
            <a:ext cx="527685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6B9DB-D9A8-4542-8599-FDA45B2A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0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81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3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3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40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0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5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03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5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41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0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7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60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4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79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2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1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88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3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23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55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2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0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3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1BAE-6655-3040-9C51-26BE32BF761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739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82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7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0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6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8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2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6B9DB-D9A8-4542-8599-FDA45B2A49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67.sv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sv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Relationship Id="rId27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fabiovisentin.com/photography/photo/25/sky-wallpaper-02939.jpg">
            <a:extLst>
              <a:ext uri="{FF2B5EF4-FFF2-40B4-BE49-F238E27FC236}">
                <a16:creationId xmlns:a16="http://schemas.microsoft.com/office/drawing/2014/main" id="{C39B6D60-A770-13AF-6457-482AF1A64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4"/>
          <a:stretch/>
        </p:blipFill>
        <p:spPr bwMode="auto">
          <a:xfrm>
            <a:off x="7440" y="0"/>
            <a:ext cx="12184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0FFC82-84FE-A95C-3265-EBACEF901F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4184A-DF04-717C-787B-F945AF96524C}"/>
              </a:ext>
            </a:extLst>
          </p:cNvPr>
          <p:cNvSpPr txBox="1"/>
          <p:nvPr/>
        </p:nvSpPr>
        <p:spPr>
          <a:xfrm>
            <a:off x="7057621" y="3677745"/>
            <a:ext cx="351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세분화를 통해 할인 쿠폰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대상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제시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http://cfile21.uf.tistory.com/image/2648734C53B7505C1BF000">
            <a:extLst>
              <a:ext uri="{FF2B5EF4-FFF2-40B4-BE49-F238E27FC236}">
                <a16:creationId xmlns:a16="http://schemas.microsoft.com/office/drawing/2014/main" id="{EDED4CD8-28FE-D792-DEA9-DFF462D3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8" t="57283" r="34264" b="23220"/>
          <a:stretch>
            <a:fillRect/>
          </a:stretch>
        </p:blipFill>
        <p:spPr bwMode="auto">
          <a:xfrm>
            <a:off x="6411282" y="3616181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http://cfile21.uf.tistory.com/image/2648734C53B7505C1BF000">
            <a:extLst>
              <a:ext uri="{FF2B5EF4-FFF2-40B4-BE49-F238E27FC236}">
                <a16:creationId xmlns:a16="http://schemas.microsoft.com/office/drawing/2014/main" id="{250BF8E3-94FE-BAFE-D34B-241CC1E8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6" t="57283" r="49016" b="23220"/>
          <a:stretch>
            <a:fillRect/>
          </a:stretch>
        </p:blipFill>
        <p:spPr bwMode="auto">
          <a:xfrm>
            <a:off x="5687559" y="3616181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http://cfile21.uf.tistory.com/image/2648734C53B7505C1BF000">
            <a:extLst>
              <a:ext uri="{FF2B5EF4-FFF2-40B4-BE49-F238E27FC236}">
                <a16:creationId xmlns:a16="http://schemas.microsoft.com/office/drawing/2014/main" id="{11A80C82-3E2E-050A-D01F-AD778678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57283" r="63768" b="23220"/>
          <a:stretch>
            <a:fillRect/>
          </a:stretch>
        </p:blipFill>
        <p:spPr bwMode="auto">
          <a:xfrm>
            <a:off x="4963840" y="3616181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http://cfile21.uf.tistory.com/image/2648734C53B7505C1BF000">
            <a:extLst>
              <a:ext uri="{FF2B5EF4-FFF2-40B4-BE49-F238E27FC236}">
                <a16:creationId xmlns:a16="http://schemas.microsoft.com/office/drawing/2014/main" id="{89BE672E-9487-36B6-87E0-F1243A9D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6" t="34679" r="49016" b="45824"/>
          <a:stretch>
            <a:fillRect/>
          </a:stretch>
        </p:blipFill>
        <p:spPr bwMode="auto">
          <a:xfrm>
            <a:off x="5687559" y="2891005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http://cfile21.uf.tistory.com/image/2648734C53B7505C1BF000">
            <a:extLst>
              <a:ext uri="{FF2B5EF4-FFF2-40B4-BE49-F238E27FC236}">
                <a16:creationId xmlns:a16="http://schemas.microsoft.com/office/drawing/2014/main" id="{6B12F25B-6DF6-1225-3FC8-36A91073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34679" r="63768" b="45824"/>
          <a:stretch>
            <a:fillRect/>
          </a:stretch>
        </p:blipFill>
        <p:spPr bwMode="auto">
          <a:xfrm>
            <a:off x="4963840" y="2891005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http://cfile21.uf.tistory.com/image/2648734C53B7505C1BF000">
            <a:extLst>
              <a:ext uri="{FF2B5EF4-FFF2-40B4-BE49-F238E27FC236}">
                <a16:creationId xmlns:a16="http://schemas.microsoft.com/office/drawing/2014/main" id="{6C84A4EA-78CD-B8B4-D463-947F5841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8" t="12074" r="34264" b="68429"/>
          <a:stretch>
            <a:fillRect/>
          </a:stretch>
        </p:blipFill>
        <p:spPr bwMode="auto">
          <a:xfrm>
            <a:off x="6411282" y="2165826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http://cfile21.uf.tistory.com/image/2648734C53B7505C1BF000">
            <a:extLst>
              <a:ext uri="{FF2B5EF4-FFF2-40B4-BE49-F238E27FC236}">
                <a16:creationId xmlns:a16="http://schemas.microsoft.com/office/drawing/2014/main" id="{F43E4370-4671-5FAB-FDCA-7E3F22987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6" t="12074" r="49016" b="68429"/>
          <a:stretch>
            <a:fillRect/>
          </a:stretch>
        </p:blipFill>
        <p:spPr bwMode="auto">
          <a:xfrm>
            <a:off x="5687559" y="2165826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http://cfile21.uf.tistory.com/image/2648734C53B7505C1BF000">
            <a:extLst>
              <a:ext uri="{FF2B5EF4-FFF2-40B4-BE49-F238E27FC236}">
                <a16:creationId xmlns:a16="http://schemas.microsoft.com/office/drawing/2014/main" id="{3CA35F8B-F8CA-8502-5E1D-6CDB4E57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12074" r="63768" b="68429"/>
          <a:stretch>
            <a:fillRect/>
          </a:stretch>
        </p:blipFill>
        <p:spPr bwMode="auto">
          <a:xfrm>
            <a:off x="4963840" y="2165826"/>
            <a:ext cx="646339" cy="646339"/>
          </a:xfrm>
          <a:custGeom>
            <a:avLst/>
            <a:gdLst>
              <a:gd name="connsiteX0" fmla="*/ 185711 w 1114246"/>
              <a:gd name="connsiteY0" fmla="*/ 0 h 1114246"/>
              <a:gd name="connsiteX1" fmla="*/ 928535 w 1114246"/>
              <a:gd name="connsiteY1" fmla="*/ 0 h 1114246"/>
              <a:gd name="connsiteX2" fmla="*/ 1114246 w 1114246"/>
              <a:gd name="connsiteY2" fmla="*/ 185711 h 1114246"/>
              <a:gd name="connsiteX3" fmla="*/ 1114246 w 1114246"/>
              <a:gd name="connsiteY3" fmla="*/ 928535 h 1114246"/>
              <a:gd name="connsiteX4" fmla="*/ 928535 w 1114246"/>
              <a:gd name="connsiteY4" fmla="*/ 1114246 h 1114246"/>
              <a:gd name="connsiteX5" fmla="*/ 185711 w 1114246"/>
              <a:gd name="connsiteY5" fmla="*/ 1114246 h 1114246"/>
              <a:gd name="connsiteX6" fmla="*/ 0 w 1114246"/>
              <a:gd name="connsiteY6" fmla="*/ 928535 h 1114246"/>
              <a:gd name="connsiteX7" fmla="*/ 0 w 1114246"/>
              <a:gd name="connsiteY7" fmla="*/ 185711 h 1114246"/>
              <a:gd name="connsiteX8" fmla="*/ 185711 w 1114246"/>
              <a:gd name="connsiteY8" fmla="*/ 0 h 111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246" h="1114246">
                <a:moveTo>
                  <a:pt x="185711" y="0"/>
                </a:moveTo>
                <a:lnTo>
                  <a:pt x="928535" y="0"/>
                </a:lnTo>
                <a:cubicBezTo>
                  <a:pt x="1031100" y="0"/>
                  <a:pt x="1114246" y="83146"/>
                  <a:pt x="1114246" y="185711"/>
                </a:cubicBezTo>
                <a:lnTo>
                  <a:pt x="1114246" y="928535"/>
                </a:lnTo>
                <a:cubicBezTo>
                  <a:pt x="1114246" y="1031100"/>
                  <a:pt x="1031100" y="1114246"/>
                  <a:pt x="928535" y="1114246"/>
                </a:cubicBezTo>
                <a:lnTo>
                  <a:pt x="185711" y="1114246"/>
                </a:lnTo>
                <a:cubicBezTo>
                  <a:pt x="83146" y="1114246"/>
                  <a:pt x="0" y="1031100"/>
                  <a:pt x="0" y="928535"/>
                </a:cubicBezTo>
                <a:lnTo>
                  <a:pt x="0" y="185711"/>
                </a:lnTo>
                <a:cubicBezTo>
                  <a:pt x="0" y="83146"/>
                  <a:pt x="83146" y="0"/>
                  <a:pt x="185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B1F1A6-3CA8-2855-7F31-8458CDAEBA40}"/>
              </a:ext>
            </a:extLst>
          </p:cNvPr>
          <p:cNvSpPr txBox="1"/>
          <p:nvPr/>
        </p:nvSpPr>
        <p:spPr>
          <a:xfrm>
            <a:off x="145833" y="128911"/>
            <a:ext cx="530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SOS TFT (2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 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김민준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이상진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이정옥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26238-A7B2-7F2A-AEC7-6974BA864B12}"/>
              </a:ext>
            </a:extLst>
          </p:cNvPr>
          <p:cNvSpPr txBox="1"/>
          <p:nvPr/>
        </p:nvSpPr>
        <p:spPr>
          <a:xfrm>
            <a:off x="6411278" y="2863037"/>
            <a:ext cx="505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할인쿠폰 제공 방안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6ECFD9-7488-8C1C-E67E-CCF86CF93AE2}"/>
              </a:ext>
            </a:extLst>
          </p:cNvPr>
          <p:cNvSpPr/>
          <p:nvPr/>
        </p:nvSpPr>
        <p:spPr>
          <a:xfrm rot="5400000">
            <a:off x="4054290" y="-4054287"/>
            <a:ext cx="4077071" cy="12185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어두운 디스플레이의 재무 그래프">
            <a:extLst>
              <a:ext uri="{FF2B5EF4-FFF2-40B4-BE49-F238E27FC236}">
                <a16:creationId xmlns:a16="http://schemas.microsoft.com/office/drawing/2014/main" id="{66B3F266-7313-9B4F-2FA6-8A1C17F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" y="0"/>
            <a:ext cx="12185650" cy="43651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01066" y="2334850"/>
            <a:ext cx="8977168" cy="1485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6965" marR="0">
              <a:lnSpc>
                <a:spcPts val="710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spc="-72" dirty="0">
                <a:solidFill>
                  <a:srgbClr val="47BBD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VOPUE+SpoqaHanSans-Bold"/>
              </a:rPr>
              <a:t>   180</a:t>
            </a:r>
            <a:r>
              <a:rPr lang="ko-KR" altLang="en-US" sz="5400" spc="-72" dirty="0">
                <a:solidFill>
                  <a:srgbClr val="47BBD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VOPUE+SpoqaHanSans-Bold"/>
              </a:rPr>
              <a:t>억 </a:t>
            </a:r>
            <a:r>
              <a:rPr lang="ko-KR" altLang="en-US" sz="4400" spc="-72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VOPUE+SpoqaHanSans-Bold"/>
              </a:rPr>
              <a:t>투자 받았다</a:t>
            </a:r>
            <a:r>
              <a:rPr lang="en-US" altLang="ko-KR" sz="4400" spc="-72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VOPUE+SpoqaHanSans-Bold"/>
              </a:rPr>
              <a:t>!</a:t>
            </a:r>
            <a:endParaRPr lang="ko-KR" altLang="en-US" sz="4400" spc="-72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VOPUE+SpoqaHanSans-Bold"/>
            </a:endParaRPr>
          </a:p>
          <a:p>
            <a:pPr marL="0" marR="0"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spc="-108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GMRLG+SpoqaHanSans-Regular"/>
              </a:rPr>
              <a:t>여러분은 지금부터 </a:t>
            </a:r>
            <a:r>
              <a:rPr lang="ko-KR" altLang="en-US" sz="2800" spc="-108" dirty="0">
                <a:solidFill>
                  <a:srgbClr val="47BBD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VOPUE+SpoqaHanSans-Bold"/>
              </a:rPr>
              <a:t>차이 마케팅팀 소속 팀원</a:t>
            </a:r>
            <a:r>
              <a:rPr lang="ko-KR" altLang="en-US" sz="2800" spc="-108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GMRLG+SpoqaHanSans-Regular"/>
              </a:rPr>
              <a:t>입니다</a:t>
            </a:r>
            <a:r>
              <a:rPr lang="en-US" altLang="ko-KR" sz="2800" spc="-108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GMRLG+SpoqaHanSans-Regular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7F616D-926D-6D07-AD53-DB10BA0A87E1}"/>
              </a:ext>
            </a:extLst>
          </p:cNvPr>
          <p:cNvSpPr/>
          <p:nvPr/>
        </p:nvSpPr>
        <p:spPr>
          <a:xfrm rot="5400000">
            <a:off x="4721844" y="-638420"/>
            <a:ext cx="2774760" cy="12205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353153" y="4284293"/>
            <a:ext cx="9472994" cy="119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할인 쿠폰 발행에 사용 가능한 예산 책정이 완료되지 않은 상태에서</a:t>
            </a:r>
            <a:endParaRPr lang="en-US" altLang="ko-KR" sz="1600" spc="-50" dirty="0">
              <a:solidFill>
                <a:srgbClr val="1D2B56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NPWQG+SpoqaHanSans-Light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altLang="ko-KR" sz="500" spc="-50" dirty="0">
              <a:solidFill>
                <a:srgbClr val="1D2B56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NPWQG+SpoqaHanSans-Light"/>
            </a:endParaRPr>
          </a:p>
          <a:p>
            <a:pPr marL="0" marR="0" algn="ctr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[2019</a:t>
            </a:r>
            <a:r>
              <a:rPr lang="ko-KR" altLang="en-US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년 </a:t>
            </a:r>
            <a:r>
              <a:rPr lang="en-US" altLang="ko-KR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8</a:t>
            </a:r>
            <a:r>
              <a:rPr lang="ko-KR" altLang="en-US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월 </a:t>
            </a:r>
            <a:r>
              <a:rPr lang="en-US" altLang="ko-KR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~ 2020</a:t>
            </a:r>
            <a:r>
              <a:rPr lang="ko-KR" altLang="en-US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년 </a:t>
            </a:r>
            <a:r>
              <a:rPr lang="en-US" altLang="ko-KR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3</a:t>
            </a:r>
            <a:r>
              <a:rPr lang="ko-KR" altLang="en-US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월</a:t>
            </a:r>
            <a:r>
              <a:rPr lang="en-US" altLang="ko-KR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] </a:t>
            </a:r>
            <a:r>
              <a:rPr lang="ko-KR" altLang="en-US" sz="2000" b="1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까지의 고객 결제 데이터</a:t>
            </a:r>
            <a:endParaRPr lang="en-US" altLang="ko-KR" sz="2000" b="1" spc="-50" dirty="0">
              <a:solidFill>
                <a:srgbClr val="1D2B56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NPWQG+SpoqaHanSans-Light"/>
            </a:endParaRPr>
          </a:p>
          <a:p>
            <a:pPr marL="0" marR="0" algn="ctr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spc="-50" dirty="0" err="1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를</a:t>
            </a:r>
            <a:r>
              <a:rPr lang="ko-KR" altLang="en-US" sz="1600" spc="-50" dirty="0">
                <a:solidFill>
                  <a:srgbClr val="1D2B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NPWQG+SpoqaHanSans-Light"/>
              </a:rPr>
              <a:t> 기반으로 할인 쿠폰 발행에 관한 인사이트 제공</a:t>
            </a:r>
            <a:endParaRPr sz="1600" spc="-50" dirty="0">
              <a:solidFill>
                <a:srgbClr val="1D2B56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NPWQG+SpoqaHanSans-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48D7CA-BD72-1D8D-2667-D409FA495786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F3FC4-4E4E-2E9E-532F-1E2A3A5DABED}"/>
              </a:ext>
            </a:extLst>
          </p:cNvPr>
          <p:cNvSpPr txBox="1"/>
          <p:nvPr/>
        </p:nvSpPr>
        <p:spPr>
          <a:xfrm>
            <a:off x="4073426" y="2105561"/>
            <a:ext cx="40324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22F5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22F5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42CA-1871-ADCA-278B-57DA8D076737}"/>
              </a:ext>
            </a:extLst>
          </p:cNvPr>
          <p:cNvSpPr txBox="1"/>
          <p:nvPr/>
        </p:nvSpPr>
        <p:spPr>
          <a:xfrm>
            <a:off x="1913186" y="550400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탐색 및 </a:t>
            </a:r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전처리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2BFA04-D8D8-66DD-80E5-1839F4F218F0}"/>
              </a:ext>
            </a:extLst>
          </p:cNvPr>
          <p:cNvCxnSpPr>
            <a:cxnSpLocks/>
          </p:cNvCxnSpPr>
          <p:nvPr/>
        </p:nvCxnSpPr>
        <p:spPr>
          <a:xfrm>
            <a:off x="3989723" y="5338828"/>
            <a:ext cx="4199855" cy="0"/>
          </a:xfrm>
          <a:prstGeom prst="line">
            <a:avLst/>
          </a:prstGeom>
          <a:ln w="50800">
            <a:solidFill>
              <a:srgbClr val="222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CEAF2A-59A9-A96B-660A-E35620A53F58}"/>
              </a:ext>
            </a:extLst>
          </p:cNvPr>
          <p:cNvSpPr/>
          <p:nvPr/>
        </p:nvSpPr>
        <p:spPr>
          <a:xfrm>
            <a:off x="0" y="-31132"/>
            <a:ext cx="12179300" cy="209198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현황 파악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6298779" cy="206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8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개월 간의 월별 결제 건수 변화 추이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877DBA9-85BC-7B7B-EAA1-C7669928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8" y="2675893"/>
            <a:ext cx="11520000" cy="3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4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4077221-25B0-9224-1AFF-0BAECF36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" y="2647789"/>
            <a:ext cx="11880040" cy="32404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2187D1-6907-B02B-2CC2-66B88A4E20C2}"/>
              </a:ext>
            </a:extLst>
          </p:cNvPr>
          <p:cNvSpPr/>
          <p:nvPr/>
        </p:nvSpPr>
        <p:spPr>
          <a:xfrm>
            <a:off x="0" y="-31132"/>
            <a:ext cx="12179300" cy="209198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현황 파악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6298779" cy="206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8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개월 간의 월별 결제 금액 변화 추이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1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4FDE2-96AE-3F6D-F75C-D9878651CF0F}"/>
              </a:ext>
            </a:extLst>
          </p:cNvPr>
          <p:cNvSpPr/>
          <p:nvPr/>
        </p:nvSpPr>
        <p:spPr>
          <a:xfrm>
            <a:off x="0" y="-31132"/>
            <a:ext cx="12179300" cy="209198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현황 파악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6298779" cy="206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8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개월 간의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MAU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변화 추이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(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단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, Active User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를 결제한 고객으로 정의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)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906180C-1457-EF0A-1DB3-CEC3B11331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82" y="2642416"/>
            <a:ext cx="11520000" cy="31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D8DB8-51B5-BD7F-29E4-3F98AB657512}"/>
              </a:ext>
            </a:extLst>
          </p:cNvPr>
          <p:cNvSpPr/>
          <p:nvPr/>
        </p:nvSpPr>
        <p:spPr>
          <a:xfrm>
            <a:off x="0" y="0"/>
            <a:ext cx="3593347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현황 파악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2623641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2020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년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1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월 최고점 이후 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 algn="ctr"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결제 이용 건수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, 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결제 금액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, MAU</a:t>
            </a: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모두 </a:t>
            </a:r>
            <a:r>
              <a:rPr lang="ko-KR" altLang="en-US" sz="14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하락 추세</a:t>
            </a:r>
            <a:endParaRPr lang="en-US" altLang="ko-KR" sz="1200" b="1" spc="-30" dirty="0">
              <a:solidFill>
                <a:srgbClr val="1E1E1E"/>
              </a:solidFill>
              <a:latin typeface="+mn-ea"/>
              <a:cs typeface="ANPWQG+SpoqaHanSans-Ligh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7">
            <a:extLst>
              <a:ext uri="{FF2B5EF4-FFF2-40B4-BE49-F238E27FC236}">
                <a16:creationId xmlns:a16="http://schemas.microsoft.com/office/drawing/2014/main" id="{D2EBE57F-855F-2CE5-5904-1A48458026D6}"/>
              </a:ext>
            </a:extLst>
          </p:cNvPr>
          <p:cNvSpPr txBox="1"/>
          <p:nvPr/>
        </p:nvSpPr>
        <p:spPr>
          <a:xfrm>
            <a:off x="4165104" y="729252"/>
            <a:ext cx="2709805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월별 변화 추이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C7FE01-C7C1-3351-6D19-842FC756EEB5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062950-B2A8-0474-D48A-25B12E3AA65C}"/>
              </a:ext>
            </a:extLst>
          </p:cNvPr>
          <p:cNvGrpSpPr/>
          <p:nvPr/>
        </p:nvGrpSpPr>
        <p:grpSpPr>
          <a:xfrm>
            <a:off x="4577482" y="1092024"/>
            <a:ext cx="6329858" cy="5572183"/>
            <a:chOff x="4577482" y="999540"/>
            <a:chExt cx="6329858" cy="55721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7F8D10-3413-92D8-5384-27116A3F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2" y="4816649"/>
              <a:ext cx="6329858" cy="175507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9AC43F-8A71-96CE-1789-00028FC2E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2" y="999540"/>
              <a:ext cx="6329858" cy="17550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C21F29-D98C-0AF1-7849-3D774E7B5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2" y="2908094"/>
              <a:ext cx="6329858" cy="175507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6E6FB7-8260-B2B4-81FE-382858DAC4D9}"/>
              </a:ext>
            </a:extLst>
          </p:cNvPr>
          <p:cNvSpPr/>
          <p:nvPr/>
        </p:nvSpPr>
        <p:spPr>
          <a:xfrm>
            <a:off x="9041978" y="1236040"/>
            <a:ext cx="1800200" cy="14112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01C4AD-31A4-7C12-69EC-143F89A3BB0B}"/>
              </a:ext>
            </a:extLst>
          </p:cNvPr>
          <p:cNvSpPr/>
          <p:nvPr/>
        </p:nvSpPr>
        <p:spPr>
          <a:xfrm>
            <a:off x="9041978" y="3172515"/>
            <a:ext cx="1800200" cy="1386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BA11B1-4CCE-A2E1-D381-E4F545131522}"/>
              </a:ext>
            </a:extLst>
          </p:cNvPr>
          <p:cNvSpPr/>
          <p:nvPr/>
        </p:nvSpPr>
        <p:spPr>
          <a:xfrm>
            <a:off x="9024520" y="5072072"/>
            <a:ext cx="1800200" cy="142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7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데이터 소개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마케팅팀으로부터 제공 받은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데이터를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소개합니다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 err="1">
                <a:solidFill>
                  <a:srgbClr val="222F57"/>
                </a:solidFill>
                <a:latin typeface="+mn-ea"/>
                <a:cs typeface="WGMRLG+SpoqaHanSans-Regular"/>
              </a:rPr>
              <a:t>차이코퍼레이션</a:t>
            </a: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 결제 고객 데이터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149D5D-615F-B85D-BAFE-F6341369E8CC}"/>
              </a:ext>
            </a:extLst>
          </p:cNvPr>
          <p:cNvGrpSpPr/>
          <p:nvPr/>
        </p:nvGrpSpPr>
        <p:grpSpPr>
          <a:xfrm>
            <a:off x="4165104" y="1514119"/>
            <a:ext cx="2212579" cy="496671"/>
            <a:chOff x="4165104" y="1514119"/>
            <a:chExt cx="2212579" cy="496671"/>
          </a:xfrm>
        </p:grpSpPr>
        <p:sp>
          <p:nvSpPr>
            <p:cNvPr id="2" name="object 10">
              <a:extLst>
                <a:ext uri="{FF2B5EF4-FFF2-40B4-BE49-F238E27FC236}">
                  <a16:creationId xmlns:a16="http://schemas.microsoft.com/office/drawing/2014/main" id="{EE606437-90F8-1EB8-89A6-5DDA4055C10B}"/>
                </a:ext>
              </a:extLst>
            </p:cNvPr>
            <p:cNvSpPr txBox="1"/>
            <p:nvPr/>
          </p:nvSpPr>
          <p:spPr>
            <a:xfrm>
              <a:off x="4165104" y="1514119"/>
              <a:ext cx="1897439" cy="2118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628"/>
                </a:lnSpc>
              </a:pPr>
              <a:r>
                <a:rPr lang="ko-KR" altLang="en-US" sz="1600" b="1" spc="-27" dirty="0">
                  <a:solidFill>
                    <a:srgbClr val="2468A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데이터 기간</a:t>
              </a:r>
              <a:endParaRPr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60301C26-D9E4-223C-2A0B-84A4B3BC4292}"/>
                </a:ext>
              </a:extLst>
            </p:cNvPr>
            <p:cNvSpPr txBox="1"/>
            <p:nvPr/>
          </p:nvSpPr>
          <p:spPr>
            <a:xfrm>
              <a:off x="4165105" y="1845680"/>
              <a:ext cx="2212578" cy="16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8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2019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년 </a:t>
              </a:r>
              <a:r>
                <a:rPr lang="en-US" altLang="ko-KR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8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월</a:t>
              </a:r>
              <a:r>
                <a:rPr lang="en-US" altLang="ko-KR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 ~ 2020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년 </a:t>
              </a:r>
              <a:r>
                <a:rPr lang="en-US" altLang="ko-KR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3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월</a:t>
              </a:r>
              <a:endParaRPr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145912-98E2-FEA2-9CB1-EFD869719062}"/>
              </a:ext>
            </a:extLst>
          </p:cNvPr>
          <p:cNvGrpSpPr/>
          <p:nvPr/>
        </p:nvGrpSpPr>
        <p:grpSpPr>
          <a:xfrm>
            <a:off x="8465913" y="1514119"/>
            <a:ext cx="2212578" cy="496671"/>
            <a:chOff x="8465913" y="1514119"/>
            <a:chExt cx="2212578" cy="496671"/>
          </a:xfrm>
        </p:grpSpPr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51944BD7-4189-F94F-6590-7021AB6405DA}"/>
                </a:ext>
              </a:extLst>
            </p:cNvPr>
            <p:cNvSpPr txBox="1"/>
            <p:nvPr/>
          </p:nvSpPr>
          <p:spPr>
            <a:xfrm>
              <a:off x="8465913" y="1514119"/>
              <a:ext cx="1897439" cy="2118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628"/>
                </a:lnSpc>
              </a:pPr>
              <a:r>
                <a:rPr lang="en-US" sz="1600" b="1" spc="-27" dirty="0">
                  <a:solidFill>
                    <a:srgbClr val="2468A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Row </a:t>
              </a:r>
              <a:r>
                <a:rPr lang="ko-KR" altLang="en-US" sz="1600" b="1" spc="-27" dirty="0">
                  <a:solidFill>
                    <a:srgbClr val="2468A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수</a:t>
              </a:r>
              <a:endParaRPr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DC5B5EF8-EC46-8398-FE70-FFE2BD6634C0}"/>
                </a:ext>
              </a:extLst>
            </p:cNvPr>
            <p:cNvSpPr txBox="1"/>
            <p:nvPr/>
          </p:nvSpPr>
          <p:spPr>
            <a:xfrm>
              <a:off x="8465913" y="1845680"/>
              <a:ext cx="2212578" cy="16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8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5,623,810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개</a:t>
              </a:r>
              <a:endParaRPr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endParaRPr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35AC762A-A36C-0E23-0C91-B40CF1DCC506}"/>
              </a:ext>
            </a:extLst>
          </p:cNvPr>
          <p:cNvSpPr txBox="1"/>
          <p:nvPr/>
        </p:nvSpPr>
        <p:spPr>
          <a:xfrm>
            <a:off x="4165104" y="3307076"/>
            <a:ext cx="1897439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Column 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소개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3648069-F6FF-3A76-7654-2F66E49BE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20807"/>
              </p:ext>
            </p:extLst>
          </p:nvPr>
        </p:nvGraphicFramePr>
        <p:xfrm>
          <a:off x="4165104" y="3623269"/>
          <a:ext cx="7310040" cy="2806266"/>
        </p:xfrm>
        <a:graphic>
          <a:graphicData uri="http://schemas.openxmlformats.org/drawingml/2006/table">
            <a:tbl>
              <a:tblPr/>
              <a:tblGrid>
                <a:gridCol w="1827510">
                  <a:extLst>
                    <a:ext uri="{9D8B030D-6E8A-4147-A177-3AD203B41FA5}">
                      <a16:colId xmlns:a16="http://schemas.microsoft.com/office/drawing/2014/main" val="2492324240"/>
                    </a:ext>
                  </a:extLst>
                </a:gridCol>
                <a:gridCol w="1827510">
                  <a:extLst>
                    <a:ext uri="{9D8B030D-6E8A-4147-A177-3AD203B41FA5}">
                      <a16:colId xmlns:a16="http://schemas.microsoft.com/office/drawing/2014/main" val="878827542"/>
                    </a:ext>
                  </a:extLst>
                </a:gridCol>
                <a:gridCol w="1827510">
                  <a:extLst>
                    <a:ext uri="{9D8B030D-6E8A-4147-A177-3AD203B41FA5}">
                      <a16:colId xmlns:a16="http://schemas.microsoft.com/office/drawing/2014/main" val="234267517"/>
                    </a:ext>
                  </a:extLst>
                </a:gridCol>
                <a:gridCol w="1827510">
                  <a:extLst>
                    <a:ext uri="{9D8B030D-6E8A-4147-A177-3AD203B41FA5}">
                      <a16:colId xmlns:a16="http://schemas.microsoft.com/office/drawing/2014/main" val="498884079"/>
                    </a:ext>
                  </a:extLst>
                </a:gridCol>
              </a:tblGrid>
              <a:tr h="3352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컬럼명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변경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컬럼명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및 의미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컬럼명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변경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컬럼명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및 의미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09540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Customer_id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push_permission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푸시여부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822507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created_at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결제일</a:t>
                      </a: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gender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성별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05383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pre_discount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할인전금액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is_foreiner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외국인여부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769379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post_discount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할인후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결제금액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birthday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생년월일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137365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cashback_amount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캐시백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sign_up_date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가입일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07103"/>
                  </a:ext>
                </a:extLst>
              </a:tr>
              <a:tr h="2849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discount_amount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할인금액</a:t>
                      </a: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merchant_id</a:t>
                      </a:r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판매자식별번호</a:t>
                      </a:r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25803"/>
                  </a:ext>
                </a:extLst>
              </a:tr>
              <a:tr h="4320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 err="1">
                          <a:solidFill>
                            <a:srgbClr val="38608E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total_promotion</a:t>
                      </a:r>
                      <a:endParaRPr lang="ko-KR" altLang="en-US" sz="1200" b="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총혜택받은금액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캐시백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할인금액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rgbClr val="38608E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288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955896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0C183A-B317-9288-2F1C-76B81F78EE7D}"/>
              </a:ext>
            </a:extLst>
          </p:cNvPr>
          <p:cNvGrpSpPr/>
          <p:nvPr/>
        </p:nvGrpSpPr>
        <p:grpSpPr>
          <a:xfrm>
            <a:off x="4165104" y="2362065"/>
            <a:ext cx="2212579" cy="496671"/>
            <a:chOff x="4165104" y="2362065"/>
            <a:chExt cx="2212579" cy="496671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9660131B-096A-F74A-012E-4F89FC9EDB79}"/>
                </a:ext>
              </a:extLst>
            </p:cNvPr>
            <p:cNvSpPr txBox="1"/>
            <p:nvPr/>
          </p:nvSpPr>
          <p:spPr>
            <a:xfrm>
              <a:off x="4165104" y="2362065"/>
              <a:ext cx="1897439" cy="2118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628"/>
                </a:lnSpc>
              </a:pPr>
              <a:r>
                <a:rPr lang="ko-KR" altLang="en-US" sz="1600" b="1" spc="-27" dirty="0">
                  <a:solidFill>
                    <a:srgbClr val="2468A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데이터 </a:t>
              </a:r>
              <a:r>
                <a:rPr lang="ko-KR" altLang="en-US" sz="1600" b="1" spc="-27" dirty="0" err="1">
                  <a:solidFill>
                    <a:srgbClr val="2468A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결측치</a:t>
              </a:r>
              <a:endParaRPr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0CA31E9-A2CE-05B1-B965-DCF0FA814834}"/>
                </a:ext>
              </a:extLst>
            </p:cNvPr>
            <p:cNvSpPr txBox="1"/>
            <p:nvPr/>
          </p:nvSpPr>
          <p:spPr>
            <a:xfrm>
              <a:off x="4165105" y="2693626"/>
              <a:ext cx="2212578" cy="16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8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Null</a:t>
              </a:r>
              <a:r>
                <a:rPr lang="ko-KR" altLang="en-US" sz="1400" dirty="0">
                  <a:solidFill>
                    <a:srgbClr val="2318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WGMRLG+SpoqaHanSans-Regular"/>
                </a:rPr>
                <a:t>값 없음</a:t>
              </a:r>
              <a:endParaRPr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52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데이터 소개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CB1F6CE-BE7E-60C9-449F-307F5590D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2" y="1095289"/>
            <a:ext cx="9688773" cy="54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D8DB8-51B5-BD7F-29E4-3F98AB657512}"/>
              </a:ext>
            </a:extLst>
          </p:cNvPr>
          <p:cNvSpPr/>
          <p:nvPr/>
        </p:nvSpPr>
        <p:spPr>
          <a:xfrm>
            <a:off x="0" y="0"/>
            <a:ext cx="3593347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데이터 </a:t>
            </a:r>
            <a:r>
              <a:rPr lang="ko-KR" altLang="en-US" sz="2400" b="1" spc="-60" dirty="0" err="1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전처리</a:t>
            </a:r>
            <a:endParaRPr lang="ko-KR" altLang="en-US" sz="2400" b="1" spc="-60" dirty="0">
              <a:solidFill>
                <a:srgbClr val="222F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VOPUE+SpoqaHanSans-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2623641" cy="89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lnSpc>
                <a:spcPts val="1776"/>
              </a:lnSpc>
              <a:buFont typeface="Arial" panose="020B0604020202020204" pitchFamily="34" charset="0"/>
              <a:buChar char="•"/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데이터 이상치 확인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 marL="171450" indent="-171450">
              <a:lnSpc>
                <a:spcPts val="1776"/>
              </a:lnSpc>
              <a:buFont typeface="Arial" panose="020B0604020202020204" pitchFamily="34" charset="0"/>
              <a:buChar char="•"/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미사용 컬럼 제거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 marL="171450" indent="-171450">
              <a:lnSpc>
                <a:spcPts val="1776"/>
              </a:lnSpc>
              <a:buFont typeface="Arial" panose="020B0604020202020204" pitchFamily="34" charset="0"/>
              <a:buChar char="•"/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파생 컬럼 생성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 marL="171450" indent="-171450">
              <a:lnSpc>
                <a:spcPts val="1776"/>
              </a:lnSpc>
              <a:buFont typeface="Arial" panose="020B0604020202020204" pitchFamily="34" charset="0"/>
              <a:buChar char="•"/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데이터 타입 변경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7">
            <a:extLst>
              <a:ext uri="{FF2B5EF4-FFF2-40B4-BE49-F238E27FC236}">
                <a16:creationId xmlns:a16="http://schemas.microsoft.com/office/drawing/2014/main" id="{D2EBE57F-855F-2CE5-5904-1A48458026D6}"/>
              </a:ext>
            </a:extLst>
          </p:cNvPr>
          <p:cNvSpPr txBox="1"/>
          <p:nvPr/>
        </p:nvSpPr>
        <p:spPr>
          <a:xfrm>
            <a:off x="4165104" y="729252"/>
            <a:ext cx="2709805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데이터 이상치 확인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C7FE01-C7C1-3351-6D19-842FC756EEB5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0">
            <a:extLst>
              <a:ext uri="{FF2B5EF4-FFF2-40B4-BE49-F238E27FC236}">
                <a16:creationId xmlns:a16="http://schemas.microsoft.com/office/drawing/2014/main" id="{452B1EDB-BB39-B3DD-DC48-8D0159B4B136}"/>
              </a:ext>
            </a:extLst>
          </p:cNvPr>
          <p:cNvSpPr txBox="1"/>
          <p:nvPr/>
        </p:nvSpPr>
        <p:spPr>
          <a:xfrm>
            <a:off x="4165105" y="4653136"/>
            <a:ext cx="7310040" cy="2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80</a:t>
            </a:r>
            <a:r>
              <a:rPr lang="ko-KR" altLang="en-US" sz="1600" b="1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세 이상 고객 데이터 유지</a:t>
            </a:r>
            <a:r>
              <a:rPr lang="en-US" altLang="ko-KR" sz="1600" b="1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!</a:t>
            </a:r>
            <a:endParaRPr sz="1600" b="1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58B0EAF1-4319-6ACA-DEBA-289968CF2D77}"/>
              </a:ext>
            </a:extLst>
          </p:cNvPr>
          <p:cNvSpPr txBox="1"/>
          <p:nvPr/>
        </p:nvSpPr>
        <p:spPr>
          <a:xfrm>
            <a:off x="4237574" y="5452079"/>
            <a:ext cx="248695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80</a:t>
            </a: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대 이상의 간편 결제 데이터 존재</a:t>
            </a:r>
            <a:endParaRPr sz="1400" dirty="0">
              <a:solidFill>
                <a:srgbClr val="23181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27" name="그래픽 20" descr="재생 윤곽선">
            <a:extLst>
              <a:ext uri="{FF2B5EF4-FFF2-40B4-BE49-F238E27FC236}">
                <a16:creationId xmlns:a16="http://schemas.microsoft.com/office/drawing/2014/main" id="{AE85EA00-8BAD-4881-0B22-B9157E68A7FE}"/>
              </a:ext>
            </a:extLst>
          </p:cNvPr>
          <p:cNvSpPr/>
          <p:nvPr/>
        </p:nvSpPr>
        <p:spPr>
          <a:xfrm>
            <a:off x="6809563" y="5491309"/>
            <a:ext cx="120319" cy="144016"/>
          </a:xfrm>
          <a:custGeom>
            <a:avLst/>
            <a:gdLst>
              <a:gd name="connsiteX0" fmla="*/ 0 w 541391"/>
              <a:gd name="connsiteY0" fmla="*/ 701802 h 701801"/>
              <a:gd name="connsiteX1" fmla="*/ 541391 w 541391"/>
              <a:gd name="connsiteY1" fmla="*/ 350901 h 701801"/>
              <a:gd name="connsiteX2" fmla="*/ 0 w 541391"/>
              <a:gd name="connsiteY2" fmla="*/ 0 h 701801"/>
              <a:gd name="connsiteX3" fmla="*/ 19050 w 541391"/>
              <a:gd name="connsiteY3" fmla="*/ 35052 h 701801"/>
              <a:gd name="connsiteX4" fmla="*/ 506359 w 541391"/>
              <a:gd name="connsiteY4" fmla="*/ 350901 h 701801"/>
              <a:gd name="connsiteX5" fmla="*/ 19050 w 541391"/>
              <a:gd name="connsiteY5" fmla="*/ 666750 h 7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391" h="701801">
                <a:moveTo>
                  <a:pt x="0" y="701802"/>
                </a:moveTo>
                <a:lnTo>
                  <a:pt x="541391" y="350901"/>
                </a:lnTo>
                <a:lnTo>
                  <a:pt x="0" y="0"/>
                </a:lnTo>
                <a:close/>
                <a:moveTo>
                  <a:pt x="19050" y="35052"/>
                </a:moveTo>
                <a:lnTo>
                  <a:pt x="506359" y="350901"/>
                </a:lnTo>
                <a:lnTo>
                  <a:pt x="19050" y="6667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222F5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4ABECE7F-4788-6088-5606-9B160AB52C6B}"/>
              </a:ext>
            </a:extLst>
          </p:cNvPr>
          <p:cNvSpPr txBox="1"/>
          <p:nvPr/>
        </p:nvSpPr>
        <p:spPr>
          <a:xfrm>
            <a:off x="7186286" y="5319387"/>
            <a:ext cx="415994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주어진 데이터 전체를 이용한 분석을 희망한 마케팅팀의 요청</a:t>
            </a:r>
            <a:endParaRPr sz="1400" dirty="0">
              <a:solidFill>
                <a:srgbClr val="23181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1D74F8EA-553D-0202-AB40-138589515C7F}"/>
              </a:ext>
            </a:extLst>
          </p:cNvPr>
          <p:cNvSpPr txBox="1"/>
          <p:nvPr/>
        </p:nvSpPr>
        <p:spPr>
          <a:xfrm>
            <a:off x="7186286" y="5589168"/>
            <a:ext cx="41599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80</a:t>
            </a: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대 이상 유저의 거래 건수가 </a:t>
            </a:r>
            <a:r>
              <a:rPr lang="en-US" altLang="ko-KR" b="1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0.24%</a:t>
            </a:r>
            <a:r>
              <a:rPr lang="en-US" altLang="ko-KR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 </a:t>
            </a: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뿐인 점</a:t>
            </a:r>
            <a:endParaRPr sz="1400" dirty="0">
              <a:solidFill>
                <a:srgbClr val="23181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3217F94-B806-15CE-DDCC-0273F27FBA25}"/>
              </a:ext>
            </a:extLst>
          </p:cNvPr>
          <p:cNvSpPr/>
          <p:nvPr/>
        </p:nvSpPr>
        <p:spPr>
          <a:xfrm>
            <a:off x="4126094" y="5368948"/>
            <a:ext cx="2582378" cy="381706"/>
          </a:xfrm>
          <a:prstGeom prst="round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8061802-E750-4615-2DD7-91997DD4B3E5}"/>
              </a:ext>
            </a:extLst>
          </p:cNvPr>
          <p:cNvSpPr/>
          <p:nvPr/>
        </p:nvSpPr>
        <p:spPr>
          <a:xfrm>
            <a:off x="7025035" y="5135581"/>
            <a:ext cx="4450109" cy="806636"/>
          </a:xfrm>
          <a:prstGeom prst="round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A2EFD6-B569-DCA1-F252-AA3FCDD4F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84" y="1360478"/>
            <a:ext cx="4027882" cy="30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5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48D7CA-BD72-1D8D-2667-D409FA495786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F3FC4-4E4E-2E9E-532F-1E2A3A5DABED}"/>
              </a:ext>
            </a:extLst>
          </p:cNvPr>
          <p:cNvSpPr txBox="1"/>
          <p:nvPr/>
        </p:nvSpPr>
        <p:spPr>
          <a:xfrm>
            <a:off x="4073426" y="2105561"/>
            <a:ext cx="40324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22F5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16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22F5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42CA-1871-ADCA-278B-57DA8D076737}"/>
              </a:ext>
            </a:extLst>
          </p:cNvPr>
          <p:cNvSpPr txBox="1"/>
          <p:nvPr/>
        </p:nvSpPr>
        <p:spPr>
          <a:xfrm>
            <a:off x="2777282" y="550400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분석 및 시각화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B78C22-6969-1E53-2390-6AAF533BF850}"/>
              </a:ext>
            </a:extLst>
          </p:cNvPr>
          <p:cNvCxnSpPr>
            <a:cxnSpLocks/>
          </p:cNvCxnSpPr>
          <p:nvPr/>
        </p:nvCxnSpPr>
        <p:spPr>
          <a:xfrm>
            <a:off x="3989723" y="5338828"/>
            <a:ext cx="4199855" cy="0"/>
          </a:xfrm>
          <a:prstGeom prst="line">
            <a:avLst/>
          </a:prstGeom>
          <a:ln w="50800">
            <a:solidFill>
              <a:srgbClr val="222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C4C22D-34FE-BC3B-F3D0-C07F397AEE41}"/>
              </a:ext>
            </a:extLst>
          </p:cNvPr>
          <p:cNvSpPr/>
          <p:nvPr/>
        </p:nvSpPr>
        <p:spPr>
          <a:xfrm>
            <a:off x="-6350" y="0"/>
            <a:ext cx="12192000" cy="685800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A604DD-0A38-A6CB-CD0D-518406EBCE97}"/>
              </a:ext>
            </a:extLst>
          </p:cNvPr>
          <p:cNvCxnSpPr/>
          <p:nvPr/>
        </p:nvCxnSpPr>
        <p:spPr>
          <a:xfrm>
            <a:off x="0" y="1704904"/>
            <a:ext cx="3359150" cy="0"/>
          </a:xfrm>
          <a:prstGeom prst="line">
            <a:avLst/>
          </a:prstGeom>
          <a:ln w="7620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E2247-0968-C0B5-92D9-A65DD9A62231}"/>
              </a:ext>
            </a:extLst>
          </p:cNvPr>
          <p:cNvSpPr txBox="1"/>
          <p:nvPr/>
        </p:nvSpPr>
        <p:spPr>
          <a:xfrm>
            <a:off x="1655414" y="1281339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pc="600" dirty="0">
                <a:solidFill>
                  <a:schemeClr val="bg1"/>
                </a:solidFill>
              </a:rPr>
              <a:t>PROCESS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FADF47-D104-0F35-DAD3-6C4CAC05302A}"/>
              </a:ext>
            </a:extLst>
          </p:cNvPr>
          <p:cNvGrpSpPr/>
          <p:nvPr/>
        </p:nvGrpSpPr>
        <p:grpSpPr>
          <a:xfrm>
            <a:off x="1483733" y="3417307"/>
            <a:ext cx="1162498" cy="2177961"/>
            <a:chOff x="1503873" y="3417841"/>
            <a:chExt cx="1162498" cy="21779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FF3FC4-4E4E-2E9E-532F-1E2A3A5DABED}"/>
                </a:ext>
              </a:extLst>
            </p:cNvPr>
            <p:cNvSpPr txBox="1"/>
            <p:nvPr/>
          </p:nvSpPr>
          <p:spPr>
            <a:xfrm>
              <a:off x="1503873" y="3417841"/>
              <a:ext cx="7072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1BD12-999C-A1D9-10B6-37F4FFCCED76}"/>
                </a:ext>
              </a:extLst>
            </p:cNvPr>
            <p:cNvSpPr txBox="1"/>
            <p:nvPr/>
          </p:nvSpPr>
          <p:spPr>
            <a:xfrm>
              <a:off x="1503873" y="4766151"/>
              <a:ext cx="1162498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소개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일정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1642CA-1871-ADCA-278B-57DA8D076737}"/>
                </a:ext>
              </a:extLst>
            </p:cNvPr>
            <p:cNvSpPr txBox="1"/>
            <p:nvPr/>
          </p:nvSpPr>
          <p:spPr>
            <a:xfrm>
              <a:off x="1503873" y="3993613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7BBD7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인트로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BBD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9BA870-6BB6-696F-CCDA-D0ABD8B6A2D6}"/>
              </a:ext>
            </a:extLst>
          </p:cNvPr>
          <p:cNvGrpSpPr/>
          <p:nvPr/>
        </p:nvGrpSpPr>
        <p:grpSpPr>
          <a:xfrm>
            <a:off x="2959567" y="3417307"/>
            <a:ext cx="3145153" cy="1902116"/>
            <a:chOff x="3592569" y="3417307"/>
            <a:chExt cx="3145153" cy="19021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1E8204-FA99-1FDD-69C5-A3DDA2959C06}"/>
                </a:ext>
              </a:extLst>
            </p:cNvPr>
            <p:cNvSpPr txBox="1"/>
            <p:nvPr/>
          </p:nvSpPr>
          <p:spPr>
            <a:xfrm>
              <a:off x="3592570" y="4765617"/>
              <a:ext cx="1122423" cy="55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소개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</a:t>
              </a:r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F49A33-7D54-0ED9-29C6-F091AD220C40}"/>
                </a:ext>
              </a:extLst>
            </p:cNvPr>
            <p:cNvSpPr txBox="1"/>
            <p:nvPr/>
          </p:nvSpPr>
          <p:spPr>
            <a:xfrm>
              <a:off x="3592570" y="3417307"/>
              <a:ext cx="7072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E1D45E-3B2A-CB58-31E7-C7E8EE642BCD}"/>
                </a:ext>
              </a:extLst>
            </p:cNvPr>
            <p:cNvSpPr txBox="1"/>
            <p:nvPr/>
          </p:nvSpPr>
          <p:spPr>
            <a:xfrm>
              <a:off x="3592569" y="3993079"/>
              <a:ext cx="3145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7BBD7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탐색 및 </a:t>
              </a:r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7BBD7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7BBD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C7F211-B021-F163-4214-611F0931BB28}"/>
              </a:ext>
            </a:extLst>
          </p:cNvPr>
          <p:cNvGrpSpPr/>
          <p:nvPr/>
        </p:nvGrpSpPr>
        <p:grpSpPr>
          <a:xfrm>
            <a:off x="6418056" y="3417307"/>
            <a:ext cx="3020606" cy="2144490"/>
            <a:chOff x="5661332" y="3417307"/>
            <a:chExt cx="3020606" cy="21444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7A3C3-986D-59E2-CAEF-F04637F86AA2}"/>
                </a:ext>
              </a:extLst>
            </p:cNvPr>
            <p:cNvSpPr txBox="1"/>
            <p:nvPr/>
          </p:nvSpPr>
          <p:spPr>
            <a:xfrm>
              <a:off x="5661332" y="3417307"/>
              <a:ext cx="7072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B11F11-5525-A5F1-CCD3-8BB8DFD1B978}"/>
                </a:ext>
              </a:extLst>
            </p:cNvPr>
            <p:cNvSpPr txBox="1"/>
            <p:nvPr/>
          </p:nvSpPr>
          <p:spPr>
            <a:xfrm>
              <a:off x="5661332" y="4765617"/>
              <a:ext cx="1000595" cy="7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가설 검증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RFM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코호트 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4E60DE-879E-3F28-114B-FD98CEDE29AF}"/>
                </a:ext>
              </a:extLst>
            </p:cNvPr>
            <p:cNvSpPr txBox="1"/>
            <p:nvPr/>
          </p:nvSpPr>
          <p:spPr>
            <a:xfrm>
              <a:off x="5661332" y="3993079"/>
              <a:ext cx="3020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7BBD7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분석 및 시각화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80152D-FFEA-2D73-9430-FE497684A304}"/>
              </a:ext>
            </a:extLst>
          </p:cNvPr>
          <p:cNvGrpSpPr/>
          <p:nvPr/>
        </p:nvGrpSpPr>
        <p:grpSpPr>
          <a:xfrm>
            <a:off x="9751999" y="3417307"/>
            <a:ext cx="1399742" cy="2144490"/>
            <a:chOff x="9438197" y="3417841"/>
            <a:chExt cx="1399742" cy="21444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371BD6-A10B-F5C4-A7A7-EEDFAE7BDE8D}"/>
                </a:ext>
              </a:extLst>
            </p:cNvPr>
            <p:cNvSpPr txBox="1"/>
            <p:nvPr/>
          </p:nvSpPr>
          <p:spPr>
            <a:xfrm>
              <a:off x="9438198" y="3417841"/>
              <a:ext cx="7072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38A387-7AF9-5FBD-9386-31FB2F3A1953}"/>
                </a:ext>
              </a:extLst>
            </p:cNvPr>
            <p:cNvSpPr txBox="1"/>
            <p:nvPr/>
          </p:nvSpPr>
          <p:spPr>
            <a:xfrm>
              <a:off x="9438197" y="4766151"/>
              <a:ext cx="1399742" cy="7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결론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한계점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 소감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DE4BF-0CF0-DB46-1F25-2B3B4F8D8F78}"/>
                </a:ext>
              </a:extLst>
            </p:cNvPr>
            <p:cNvSpPr txBox="1"/>
            <p:nvPr/>
          </p:nvSpPr>
          <p:spPr>
            <a:xfrm>
              <a:off x="9438198" y="3993613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7BBD7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206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수립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수립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667755-28CF-90CF-EE58-BCA4C1FFF63A}"/>
              </a:ext>
            </a:extLst>
          </p:cNvPr>
          <p:cNvSpPr/>
          <p:nvPr/>
        </p:nvSpPr>
        <p:spPr>
          <a:xfrm>
            <a:off x="4217442" y="2584171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32B054-7377-335E-ABAC-29FB931CD3ED}"/>
              </a:ext>
            </a:extLst>
          </p:cNvPr>
          <p:cNvSpPr/>
          <p:nvPr/>
        </p:nvSpPr>
        <p:spPr>
          <a:xfrm>
            <a:off x="5225554" y="2584171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더 많이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금액을 결제했을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AB460C9-1B79-6A28-1939-1E215079053E}"/>
              </a:ext>
            </a:extLst>
          </p:cNvPr>
          <p:cNvSpPr/>
          <p:nvPr/>
        </p:nvSpPr>
        <p:spPr>
          <a:xfrm>
            <a:off x="4217442" y="3641254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9FB67D-2F67-C823-FBEE-C3C0ECAFF30E}"/>
              </a:ext>
            </a:extLst>
          </p:cNvPr>
          <p:cNvSpPr/>
          <p:nvPr/>
        </p:nvSpPr>
        <p:spPr>
          <a:xfrm>
            <a:off x="5225554" y="3641254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건수가 가장 많을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금액이 가장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2A9D43-2B0D-9CBF-4B38-6B4FDE2F5267}"/>
              </a:ext>
            </a:extLst>
          </p:cNvPr>
          <p:cNvSpPr/>
          <p:nvPr/>
        </p:nvSpPr>
        <p:spPr>
          <a:xfrm>
            <a:off x="4217442" y="4698337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F98B6C-AD37-0D08-FB9C-A00501ED1277}"/>
              </a:ext>
            </a:extLst>
          </p:cNvPr>
          <p:cNvSpPr/>
          <p:nvPr/>
        </p:nvSpPr>
        <p:spPr>
          <a:xfrm>
            <a:off x="5225554" y="4698337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금요일에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퇴근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취침 전 시간대에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FBDA6B7-CBFC-D9A3-5C94-46C76B2BE135}"/>
              </a:ext>
            </a:extLst>
          </p:cNvPr>
          <p:cNvSpPr/>
          <p:nvPr/>
        </p:nvSpPr>
        <p:spPr>
          <a:xfrm>
            <a:off x="4217442" y="5755421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B09B3D-FBB8-C2C7-40BA-61D30D0EAE5C}"/>
              </a:ext>
            </a:extLst>
          </p:cNvPr>
          <p:cNvSpPr/>
          <p:nvPr/>
        </p:nvSpPr>
        <p:spPr>
          <a:xfrm>
            <a:off x="5225554" y="5755421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생일인 달에 프로모션율이 높았을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가입일과 첫 구매일 사이 간격이 짧은 사람의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C33068-8E4F-D2A7-DC37-295995DCA913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91F1CD3-2083-8F2F-8251-2394073DC87F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 유저의 프로모션율이 미동의 유저보다 더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1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 err="1">
                <a:solidFill>
                  <a:srgbClr val="222F57"/>
                </a:solidFill>
                <a:latin typeface="+mn-ea"/>
                <a:cs typeface="WGMRLG+SpoqaHanSans-Regular"/>
              </a:rPr>
              <a:t>푸시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 여부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 유저의 프로모션율이 미동의 유저보다 더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9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가설 수립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 err="1">
                <a:solidFill>
                  <a:srgbClr val="222F57"/>
                </a:solidFill>
                <a:latin typeface="+mn-ea"/>
                <a:cs typeface="WGMRLG+SpoqaHanSans-Regular"/>
              </a:rPr>
              <a:t>푸시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 여부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 유저의 프로모션율이 미동의 유저보다 더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A9C7E-ED84-D5D0-B291-31420BE1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78" y="2900675"/>
            <a:ext cx="7182965" cy="19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3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성별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더 많이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금액을 결제했을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4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성별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더 많이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금액을 결제했을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여성이 남성보다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4A405-5183-6DB7-CC49-07ECC548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06" y="2900675"/>
            <a:ext cx="6281258" cy="21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2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나이대별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건수가 가장 많을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금액이 가장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993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나이대별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건수가 가장 많을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결제 금액이 가장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FAF2C-AE60-B270-0328-B06833F1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44" y="2977151"/>
            <a:ext cx="6852443" cy="17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5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결제일자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금요일에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퇴근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취침 전 시간대에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00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결제일자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금요일에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퇴근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취침 전 시간대에 결제 건수가 높을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48B3E9-21F8-178E-5166-A940B718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58" y="2937067"/>
            <a:ext cx="6847879" cy="19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결제</a:t>
            </a:r>
            <a:r>
              <a:rPr lang="en-US" altLang="ko-KR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ID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생일인 달에 프로모션율이 높았을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가입일과 첫 구매일 사이 간격이 짧은 사람의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85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48D7CA-BD72-1D8D-2667-D409FA495786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F3FC4-4E4E-2E9E-532F-1E2A3A5DABED}"/>
              </a:ext>
            </a:extLst>
          </p:cNvPr>
          <p:cNvSpPr txBox="1"/>
          <p:nvPr/>
        </p:nvSpPr>
        <p:spPr>
          <a:xfrm>
            <a:off x="4073426" y="2105561"/>
            <a:ext cx="40324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22F5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16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22F5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42CA-1871-ADCA-278B-57DA8D076737}"/>
              </a:ext>
            </a:extLst>
          </p:cNvPr>
          <p:cNvSpPr txBox="1"/>
          <p:nvPr/>
        </p:nvSpPr>
        <p:spPr>
          <a:xfrm>
            <a:off x="4814875" y="5504004"/>
            <a:ext cx="254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인트로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132D27-2C7D-6BEF-B54D-806BE30A9CB6}"/>
              </a:ext>
            </a:extLst>
          </p:cNvPr>
          <p:cNvCxnSpPr>
            <a:cxnSpLocks/>
          </p:cNvCxnSpPr>
          <p:nvPr/>
        </p:nvCxnSpPr>
        <p:spPr>
          <a:xfrm>
            <a:off x="3989723" y="5338828"/>
            <a:ext cx="4199855" cy="0"/>
          </a:xfrm>
          <a:prstGeom prst="line">
            <a:avLst/>
          </a:prstGeom>
          <a:ln w="50800">
            <a:solidFill>
              <a:srgbClr val="222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0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가설 검증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탐색한 데이터를 기반으로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수립한 가설 검증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가설 검증 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결제</a:t>
            </a:r>
            <a:r>
              <a:rPr lang="en-US" altLang="ko-KR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ID</a:t>
            </a:r>
            <a:r>
              <a:rPr lang="ko-KR" altLang="en-US" sz="1600" spc="-25" dirty="0">
                <a:solidFill>
                  <a:srgbClr val="222F57"/>
                </a:solidFill>
                <a:latin typeface="+mn-ea"/>
                <a:cs typeface="WGMRLG+SpoqaHanSans-Regular"/>
              </a:rPr>
              <a:t>별</a:t>
            </a:r>
            <a:endParaRPr lang="ko-KR" altLang="en-US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DB94AF-08BD-3647-9195-B03D97EDB0C9}"/>
              </a:ext>
            </a:extLst>
          </p:cNvPr>
          <p:cNvSpPr/>
          <p:nvPr/>
        </p:nvSpPr>
        <p:spPr>
          <a:xfrm>
            <a:off x="4217442" y="1527088"/>
            <a:ext cx="792088" cy="854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76B72-5546-96D4-30E0-6A98582D74A7}"/>
              </a:ext>
            </a:extLst>
          </p:cNvPr>
          <p:cNvSpPr/>
          <p:nvPr/>
        </p:nvSpPr>
        <p:spPr>
          <a:xfrm>
            <a:off x="5225554" y="1527088"/>
            <a:ext cx="6249590" cy="8544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생일인 달에 프로모션율이 높았을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가입일과 첫 구매일 사이 간격이 짧은 사람의 혜택 받은 금액이 클 것이다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4F0E79-0FB0-ECC7-6E08-13478DCC7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3" r="-318"/>
          <a:stretch/>
        </p:blipFill>
        <p:spPr>
          <a:xfrm>
            <a:off x="4433467" y="2672167"/>
            <a:ext cx="7041678" cy="37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7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D8DB8-51B5-BD7F-29E4-3F98AB657512}"/>
              </a:ext>
            </a:extLst>
          </p:cNvPr>
          <p:cNvSpPr/>
          <p:nvPr/>
        </p:nvSpPr>
        <p:spPr>
          <a:xfrm>
            <a:off x="0" y="0"/>
            <a:ext cx="3593347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RFM 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분석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2623641" cy="1822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RFM 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분석을 통해 </a:t>
            </a:r>
            <a:r>
              <a:rPr lang="ko-KR" altLang="en-US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고객을 세분화</a:t>
            </a:r>
            <a:endParaRPr lang="en-US" altLang="ko-KR" sz="1200" b="1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(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등급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부여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)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하여 </a:t>
            </a:r>
            <a:r>
              <a:rPr lang="ko-KR" altLang="en-US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차등 혜택을 제공</a:t>
            </a:r>
            <a:endParaRPr lang="en-US" altLang="ko-KR" sz="1200" b="1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한다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.</a:t>
            </a:r>
          </a:p>
          <a:p>
            <a:pPr>
              <a:lnSpc>
                <a:spcPts val="1776"/>
              </a:lnSpc>
            </a:pP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고객 별 </a:t>
            </a:r>
            <a:r>
              <a:rPr lang="en-US" altLang="ko-KR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RFM Score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를 계산 →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점수가 높을 수록 충성도가 높고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, </a:t>
            </a: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점수가 낮을 수록 이탈 가능성이 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높다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.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7">
            <a:extLst>
              <a:ext uri="{FF2B5EF4-FFF2-40B4-BE49-F238E27FC236}">
                <a16:creationId xmlns:a16="http://schemas.microsoft.com/office/drawing/2014/main" id="{D2EBE57F-855F-2CE5-5904-1A48458026D6}"/>
              </a:ext>
            </a:extLst>
          </p:cNvPr>
          <p:cNvSpPr txBox="1"/>
          <p:nvPr/>
        </p:nvSpPr>
        <p:spPr>
          <a:xfrm>
            <a:off x="4165104" y="729252"/>
            <a:ext cx="2709805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ko-KR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RFM </a:t>
            </a: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C7FE01-C7C1-3351-6D19-842FC756EEB5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4D4DB26-F7EC-1E8B-275A-930AD8A1BE68}"/>
              </a:ext>
            </a:extLst>
          </p:cNvPr>
          <p:cNvGrpSpPr/>
          <p:nvPr/>
        </p:nvGrpSpPr>
        <p:grpSpPr>
          <a:xfrm>
            <a:off x="4163978" y="1421822"/>
            <a:ext cx="3039145" cy="1176941"/>
            <a:chOff x="4163978" y="1421822"/>
            <a:chExt cx="3039145" cy="11769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87BEFF-55F2-C9DA-A537-C1031F10B27F}"/>
                </a:ext>
              </a:extLst>
            </p:cNvPr>
            <p:cNvSpPr/>
            <p:nvPr/>
          </p:nvSpPr>
          <p:spPr>
            <a:xfrm>
              <a:off x="4163978" y="1421822"/>
              <a:ext cx="1176941" cy="11769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Recency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0" name="그래픽 19" descr="일일 일정표 윤곽선">
              <a:extLst>
                <a:ext uri="{FF2B5EF4-FFF2-40B4-BE49-F238E27FC236}">
                  <a16:creationId xmlns:a16="http://schemas.microsoft.com/office/drawing/2014/main" id="{205C1BC8-DEF8-E8D5-60B1-17C32525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3151" y="1507353"/>
              <a:ext cx="676634" cy="67663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3B85061-23C1-1257-F920-4C18C86777DF}"/>
                </a:ext>
              </a:extLst>
            </p:cNvPr>
            <p:cNvSpPr/>
            <p:nvPr/>
          </p:nvSpPr>
          <p:spPr>
            <a:xfrm>
              <a:off x="5543335" y="1421822"/>
              <a:ext cx="1659788" cy="117693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8000" rIns="144000" bIns="72000"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얼마나 최근에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결제했나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F3A9826-938A-30D3-8544-ADE20E99D398}"/>
              </a:ext>
            </a:extLst>
          </p:cNvPr>
          <p:cNvGrpSpPr/>
          <p:nvPr/>
        </p:nvGrpSpPr>
        <p:grpSpPr>
          <a:xfrm>
            <a:off x="4163978" y="2931244"/>
            <a:ext cx="3039145" cy="1177414"/>
            <a:chOff x="4163978" y="3005570"/>
            <a:chExt cx="3039145" cy="117741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F91D3B5-2686-0D6D-265D-4F1EA5CB8644}"/>
                </a:ext>
              </a:extLst>
            </p:cNvPr>
            <p:cNvSpPr/>
            <p:nvPr/>
          </p:nvSpPr>
          <p:spPr>
            <a:xfrm>
              <a:off x="4163978" y="3005570"/>
              <a:ext cx="1176941" cy="11769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Frequency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C07FFD4-BCB3-3FE1-05AB-0BDD80AE515E}"/>
                </a:ext>
              </a:extLst>
            </p:cNvPr>
            <p:cNvGrpSpPr/>
            <p:nvPr/>
          </p:nvGrpSpPr>
          <p:grpSpPr>
            <a:xfrm>
              <a:off x="4412671" y="3160997"/>
              <a:ext cx="784714" cy="561286"/>
              <a:chOff x="6054134" y="3654179"/>
              <a:chExt cx="1049375" cy="750592"/>
            </a:xfrm>
          </p:grpSpPr>
          <p:pic>
            <p:nvPicPr>
              <p:cNvPr id="30" name="그래픽 29" descr="전자 상거래 윤곽선">
                <a:extLst>
                  <a:ext uri="{FF2B5EF4-FFF2-40B4-BE49-F238E27FC236}">
                    <a16:creationId xmlns:a16="http://schemas.microsoft.com/office/drawing/2014/main" id="{AF6B268E-882A-CA5C-9279-84FE082C4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76535" y="3706397"/>
                <a:ext cx="698374" cy="698374"/>
              </a:xfrm>
              <a:prstGeom prst="rect">
                <a:avLst/>
              </a:prstGeom>
            </p:spPr>
          </p:pic>
          <p:pic>
            <p:nvPicPr>
              <p:cNvPr id="31" name="그래픽 30" descr="전자 상거래 윤곽선">
                <a:extLst>
                  <a:ext uri="{FF2B5EF4-FFF2-40B4-BE49-F238E27FC236}">
                    <a16:creationId xmlns:a16="http://schemas.microsoft.com/office/drawing/2014/main" id="{ECBE1861-D705-F3D8-ED58-F3F704242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46309" y="365417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3" name="그래픽 32" descr="전자 상거래 윤곽선">
                <a:extLst>
                  <a:ext uri="{FF2B5EF4-FFF2-40B4-BE49-F238E27FC236}">
                    <a16:creationId xmlns:a16="http://schemas.microsoft.com/office/drawing/2014/main" id="{37A4215B-BD39-4DED-52BF-CCE5731B1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54134" y="4091586"/>
                <a:ext cx="313185" cy="313185"/>
              </a:xfrm>
              <a:prstGeom prst="rect">
                <a:avLst/>
              </a:prstGeom>
            </p:spPr>
          </p:pic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44BEDFE-0B94-02B0-72AC-B81995E5813C}"/>
                </a:ext>
              </a:extLst>
            </p:cNvPr>
            <p:cNvSpPr/>
            <p:nvPr/>
          </p:nvSpPr>
          <p:spPr>
            <a:xfrm>
              <a:off x="5543335" y="3023706"/>
              <a:ext cx="1659788" cy="115927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8000" rIns="144000" bIns="72000"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얼마나 자주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결제했나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BAB158D-8C68-5E99-0D8A-3A189BEC61A9}"/>
              </a:ext>
            </a:extLst>
          </p:cNvPr>
          <p:cNvGrpSpPr/>
          <p:nvPr/>
        </p:nvGrpSpPr>
        <p:grpSpPr>
          <a:xfrm>
            <a:off x="4163978" y="4473215"/>
            <a:ext cx="3039145" cy="1193244"/>
            <a:chOff x="4163978" y="4701498"/>
            <a:chExt cx="3039145" cy="119324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8FB8045-CB75-57BE-C5BB-C8111436F3B0}"/>
                </a:ext>
              </a:extLst>
            </p:cNvPr>
            <p:cNvSpPr/>
            <p:nvPr/>
          </p:nvSpPr>
          <p:spPr>
            <a:xfrm>
              <a:off x="4163978" y="4717801"/>
              <a:ext cx="1176941" cy="11769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Monetary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5F12C00-5668-C728-E277-088C3E7F9929}"/>
                </a:ext>
              </a:extLst>
            </p:cNvPr>
            <p:cNvGrpSpPr/>
            <p:nvPr/>
          </p:nvGrpSpPr>
          <p:grpSpPr>
            <a:xfrm>
              <a:off x="4432175" y="4845671"/>
              <a:ext cx="705371" cy="666956"/>
              <a:chOff x="6043450" y="3212976"/>
              <a:chExt cx="711999" cy="673223"/>
            </a:xfrm>
          </p:grpSpPr>
          <p:pic>
            <p:nvPicPr>
              <p:cNvPr id="41" name="그래픽 40" descr="동전 윤곽선">
                <a:extLst>
                  <a:ext uri="{FF2B5EF4-FFF2-40B4-BE49-F238E27FC236}">
                    <a16:creationId xmlns:a16="http://schemas.microsoft.com/office/drawing/2014/main" id="{4D7F468D-AF18-6179-6B2D-ADEF780B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43450" y="342899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44" name="그래픽 43" descr="달러 윤곽선">
                <a:extLst>
                  <a:ext uri="{FF2B5EF4-FFF2-40B4-BE49-F238E27FC236}">
                    <a16:creationId xmlns:a16="http://schemas.microsoft.com/office/drawing/2014/main" id="{CEE2688B-5576-90D0-C451-6999B491F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44449" y="3212976"/>
                <a:ext cx="411000" cy="411000"/>
              </a:xfrm>
              <a:prstGeom prst="rect">
                <a:avLst/>
              </a:prstGeom>
            </p:spPr>
          </p:pic>
        </p:grp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697A9E3-6450-6987-20C0-42E8DAF6805B}"/>
                </a:ext>
              </a:extLst>
            </p:cNvPr>
            <p:cNvSpPr/>
            <p:nvPr/>
          </p:nvSpPr>
          <p:spPr>
            <a:xfrm>
              <a:off x="5543335" y="4701498"/>
              <a:ext cx="1659788" cy="115927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8000" rIns="144000" bIns="72000"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얼마나 많이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결제했나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75C8AE-EC47-540F-64B4-B166F12F3C89}"/>
              </a:ext>
            </a:extLst>
          </p:cNvPr>
          <p:cNvSpPr/>
          <p:nvPr/>
        </p:nvSpPr>
        <p:spPr>
          <a:xfrm>
            <a:off x="7580052" y="1421822"/>
            <a:ext cx="207822" cy="4210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371088-D23C-FD44-87A9-243C928A3721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7787874" y="2010289"/>
            <a:ext cx="819011" cy="1516869"/>
          </a:xfrm>
          <a:prstGeom prst="straightConnector1">
            <a:avLst/>
          </a:prstGeom>
          <a:ln w="19050">
            <a:solidFill>
              <a:srgbClr val="3860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F5ED128-F6AE-473A-08F3-B9FFEC859027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7787874" y="2789261"/>
            <a:ext cx="819011" cy="737897"/>
          </a:xfrm>
          <a:prstGeom prst="straightConnector1">
            <a:avLst/>
          </a:prstGeom>
          <a:ln w="19050">
            <a:solidFill>
              <a:srgbClr val="3860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C8035A9-0F4B-9CD5-2CCE-894D9E4B0050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787874" y="3527158"/>
            <a:ext cx="819011" cy="7203"/>
          </a:xfrm>
          <a:prstGeom prst="straightConnector1">
            <a:avLst/>
          </a:prstGeom>
          <a:ln w="19050">
            <a:solidFill>
              <a:srgbClr val="3860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31E6299-38CF-202B-4AA5-F18A43C3B29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787874" y="3527158"/>
            <a:ext cx="819011" cy="752303"/>
          </a:xfrm>
          <a:prstGeom prst="straightConnector1">
            <a:avLst/>
          </a:prstGeom>
          <a:ln w="19050">
            <a:solidFill>
              <a:srgbClr val="3860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FC77FB3-A626-5738-BE8D-A14E4E0430A1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787874" y="3527158"/>
            <a:ext cx="819011" cy="1497404"/>
          </a:xfrm>
          <a:prstGeom prst="straightConnector1">
            <a:avLst/>
          </a:prstGeom>
          <a:ln w="19050">
            <a:solidFill>
              <a:srgbClr val="3860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210ACBC-8A3B-F36C-A20D-F7A833D8F8F5}"/>
              </a:ext>
            </a:extLst>
          </p:cNvPr>
          <p:cNvSpPr txBox="1"/>
          <p:nvPr/>
        </p:nvSpPr>
        <p:spPr>
          <a:xfrm>
            <a:off x="8673722" y="1847694"/>
            <a:ext cx="1667458" cy="34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VIP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2D9AF9-CF4A-94DB-F08C-12BF5059F5D2}"/>
              </a:ext>
            </a:extLst>
          </p:cNvPr>
          <p:cNvSpPr txBox="1"/>
          <p:nvPr/>
        </p:nvSpPr>
        <p:spPr>
          <a:xfrm>
            <a:off x="8673722" y="2599770"/>
            <a:ext cx="1667458" cy="34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VIP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B55032-A771-DA7A-B3FB-D7E435CD48A4}"/>
              </a:ext>
            </a:extLst>
          </p:cNvPr>
          <p:cNvSpPr txBox="1"/>
          <p:nvPr/>
        </p:nvSpPr>
        <p:spPr>
          <a:xfrm>
            <a:off x="8673722" y="3351846"/>
            <a:ext cx="1667458" cy="34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22F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고객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C35021-0BD4-8E95-7587-EF8C64837504}"/>
              </a:ext>
            </a:extLst>
          </p:cNvPr>
          <p:cNvSpPr txBox="1"/>
          <p:nvPr/>
        </p:nvSpPr>
        <p:spPr>
          <a:xfrm>
            <a:off x="8673722" y="4103922"/>
            <a:ext cx="1667458" cy="34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22F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이탈 우려 고객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F71081-4BEF-7C86-7075-76A6B01E1069}"/>
              </a:ext>
            </a:extLst>
          </p:cNvPr>
          <p:cNvSpPr txBox="1"/>
          <p:nvPr/>
        </p:nvSpPr>
        <p:spPr>
          <a:xfrm>
            <a:off x="8673722" y="4856000"/>
            <a:ext cx="1667458" cy="34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22F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이탈 고객</a:t>
            </a:r>
          </a:p>
        </p:txBody>
      </p:sp>
      <p:pic>
        <p:nvPicPr>
          <p:cNvPr id="67" name="그래픽 66" descr="사용자 단색으로 채워진">
            <a:extLst>
              <a:ext uri="{FF2B5EF4-FFF2-40B4-BE49-F238E27FC236}">
                <a16:creationId xmlns:a16="http://schemas.microsoft.com/office/drawing/2014/main" id="{30B64C30-5419-39DA-0271-61B9016D5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7602" y="1771443"/>
            <a:ext cx="477693" cy="477693"/>
          </a:xfrm>
          <a:prstGeom prst="rect">
            <a:avLst/>
          </a:prstGeom>
        </p:spPr>
      </p:pic>
      <p:pic>
        <p:nvPicPr>
          <p:cNvPr id="68" name="그래픽 67" descr="사용자 단색으로 채워진">
            <a:extLst>
              <a:ext uri="{FF2B5EF4-FFF2-40B4-BE49-F238E27FC236}">
                <a16:creationId xmlns:a16="http://schemas.microsoft.com/office/drawing/2014/main" id="{485A98B4-ECBA-1F3A-2052-42CB6907F9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42528" y="1771443"/>
            <a:ext cx="477693" cy="477693"/>
          </a:xfrm>
          <a:prstGeom prst="rect">
            <a:avLst/>
          </a:prstGeom>
        </p:spPr>
      </p:pic>
      <p:pic>
        <p:nvPicPr>
          <p:cNvPr id="69" name="그래픽 68" descr="사용자 단색으로 채워진">
            <a:extLst>
              <a:ext uri="{FF2B5EF4-FFF2-40B4-BE49-F238E27FC236}">
                <a16:creationId xmlns:a16="http://schemas.microsoft.com/office/drawing/2014/main" id="{31C33447-5619-7870-6778-758B14CB53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453" y="1771443"/>
            <a:ext cx="477693" cy="477693"/>
          </a:xfrm>
          <a:prstGeom prst="rect">
            <a:avLst/>
          </a:prstGeom>
        </p:spPr>
      </p:pic>
      <p:pic>
        <p:nvPicPr>
          <p:cNvPr id="76" name="그래픽 75" descr="사용자 단색으로 채워진">
            <a:extLst>
              <a:ext uri="{FF2B5EF4-FFF2-40B4-BE49-F238E27FC236}">
                <a16:creationId xmlns:a16="http://schemas.microsoft.com/office/drawing/2014/main" id="{D58EEAA4-0018-47A4-A5D4-F5358C567B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7602" y="2488122"/>
            <a:ext cx="477693" cy="477693"/>
          </a:xfrm>
          <a:prstGeom prst="rect">
            <a:avLst/>
          </a:prstGeom>
        </p:spPr>
      </p:pic>
      <p:pic>
        <p:nvPicPr>
          <p:cNvPr id="77" name="그래픽 76" descr="사용자 단색으로 채워진">
            <a:extLst>
              <a:ext uri="{FF2B5EF4-FFF2-40B4-BE49-F238E27FC236}">
                <a16:creationId xmlns:a16="http://schemas.microsoft.com/office/drawing/2014/main" id="{EB16B4E3-E0CF-C9D9-02C9-C321E93924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42528" y="2488122"/>
            <a:ext cx="477693" cy="477693"/>
          </a:xfrm>
          <a:prstGeom prst="rect">
            <a:avLst/>
          </a:prstGeom>
        </p:spPr>
      </p:pic>
      <p:pic>
        <p:nvPicPr>
          <p:cNvPr id="78" name="그래픽 77" descr="사용자 단색으로 채워진">
            <a:extLst>
              <a:ext uri="{FF2B5EF4-FFF2-40B4-BE49-F238E27FC236}">
                <a16:creationId xmlns:a16="http://schemas.microsoft.com/office/drawing/2014/main" id="{928BD527-996B-3783-B6FE-A304899C6C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97453" y="2488122"/>
            <a:ext cx="477693" cy="477693"/>
          </a:xfrm>
          <a:prstGeom prst="rect">
            <a:avLst/>
          </a:prstGeom>
        </p:spPr>
      </p:pic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9894D884-E931-DFF7-96E2-5B2CBB2403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87602" y="3274361"/>
            <a:ext cx="477693" cy="477693"/>
          </a:xfrm>
          <a:prstGeom prst="rect">
            <a:avLst/>
          </a:prstGeom>
        </p:spPr>
      </p:pic>
      <p:pic>
        <p:nvPicPr>
          <p:cNvPr id="80" name="그래픽 79" descr="사용자 단색으로 채워진">
            <a:extLst>
              <a:ext uri="{FF2B5EF4-FFF2-40B4-BE49-F238E27FC236}">
                <a16:creationId xmlns:a16="http://schemas.microsoft.com/office/drawing/2014/main" id="{CC7063C8-0638-B9EA-19BD-5A57E5F57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42528" y="3274361"/>
            <a:ext cx="477693" cy="477693"/>
          </a:xfrm>
          <a:prstGeom prst="rect">
            <a:avLst/>
          </a:prstGeom>
        </p:spPr>
      </p:pic>
      <p:pic>
        <p:nvPicPr>
          <p:cNvPr id="81" name="그래픽 80" descr="사용자 단색으로 채워진">
            <a:extLst>
              <a:ext uri="{FF2B5EF4-FFF2-40B4-BE49-F238E27FC236}">
                <a16:creationId xmlns:a16="http://schemas.microsoft.com/office/drawing/2014/main" id="{EEF9FAF4-8AC5-E0CA-5962-EAEF365E74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453" y="3274361"/>
            <a:ext cx="477693" cy="477693"/>
          </a:xfrm>
          <a:prstGeom prst="rect">
            <a:avLst/>
          </a:prstGeom>
        </p:spPr>
      </p:pic>
      <p:pic>
        <p:nvPicPr>
          <p:cNvPr id="82" name="그래픽 81" descr="사용자 단색으로 채워진">
            <a:extLst>
              <a:ext uri="{FF2B5EF4-FFF2-40B4-BE49-F238E27FC236}">
                <a16:creationId xmlns:a16="http://schemas.microsoft.com/office/drawing/2014/main" id="{2916316D-690D-574E-D6A4-113BB2357F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87602" y="4006658"/>
            <a:ext cx="477693" cy="477693"/>
          </a:xfrm>
          <a:prstGeom prst="rect">
            <a:avLst/>
          </a:prstGeom>
        </p:spPr>
      </p:pic>
      <p:pic>
        <p:nvPicPr>
          <p:cNvPr id="83" name="그래픽 82" descr="사용자 단색으로 채워진">
            <a:extLst>
              <a:ext uri="{FF2B5EF4-FFF2-40B4-BE49-F238E27FC236}">
                <a16:creationId xmlns:a16="http://schemas.microsoft.com/office/drawing/2014/main" id="{B5EBD993-77A5-D111-E8AE-B065A4EECE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542528" y="4006658"/>
            <a:ext cx="477693" cy="477693"/>
          </a:xfrm>
          <a:prstGeom prst="rect">
            <a:avLst/>
          </a:prstGeom>
        </p:spPr>
      </p:pic>
      <p:pic>
        <p:nvPicPr>
          <p:cNvPr id="84" name="그래픽 83" descr="사용자 단색으로 채워진">
            <a:extLst>
              <a:ext uri="{FF2B5EF4-FFF2-40B4-BE49-F238E27FC236}">
                <a16:creationId xmlns:a16="http://schemas.microsoft.com/office/drawing/2014/main" id="{DA013E38-E3A1-CCCD-BF46-7E3276D5C1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97453" y="4006658"/>
            <a:ext cx="477693" cy="477693"/>
          </a:xfrm>
          <a:prstGeom prst="rect">
            <a:avLst/>
          </a:prstGeom>
        </p:spPr>
      </p:pic>
      <p:pic>
        <p:nvPicPr>
          <p:cNvPr id="85" name="그래픽 84" descr="사용자 단색으로 채워진">
            <a:extLst>
              <a:ext uri="{FF2B5EF4-FFF2-40B4-BE49-F238E27FC236}">
                <a16:creationId xmlns:a16="http://schemas.microsoft.com/office/drawing/2014/main" id="{BA4A43DB-AE10-2ACB-E130-2233539396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7602" y="4717396"/>
            <a:ext cx="477693" cy="477693"/>
          </a:xfrm>
          <a:prstGeom prst="rect">
            <a:avLst/>
          </a:prstGeom>
        </p:spPr>
      </p:pic>
      <p:pic>
        <p:nvPicPr>
          <p:cNvPr id="86" name="그래픽 85" descr="사용자 단색으로 채워진">
            <a:extLst>
              <a:ext uri="{FF2B5EF4-FFF2-40B4-BE49-F238E27FC236}">
                <a16:creationId xmlns:a16="http://schemas.microsoft.com/office/drawing/2014/main" id="{4A540DFB-59C1-8AA6-C7F7-CB4E1102477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542528" y="4717396"/>
            <a:ext cx="477693" cy="477693"/>
          </a:xfrm>
          <a:prstGeom prst="rect">
            <a:avLst/>
          </a:prstGeom>
        </p:spPr>
      </p:pic>
      <p:pic>
        <p:nvPicPr>
          <p:cNvPr id="87" name="그래픽 86" descr="사용자 단색으로 채워진">
            <a:extLst>
              <a:ext uri="{FF2B5EF4-FFF2-40B4-BE49-F238E27FC236}">
                <a16:creationId xmlns:a16="http://schemas.microsoft.com/office/drawing/2014/main" id="{C59223FA-09AB-3D5B-3A97-6550C8953E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453" y="4717396"/>
            <a:ext cx="477693" cy="477693"/>
          </a:xfrm>
          <a:prstGeom prst="rect">
            <a:avLst/>
          </a:prstGeom>
        </p:spPr>
      </p:pic>
      <p:sp>
        <p:nvSpPr>
          <p:cNvPr id="90" name="object 11">
            <a:extLst>
              <a:ext uri="{FF2B5EF4-FFF2-40B4-BE49-F238E27FC236}">
                <a16:creationId xmlns:a16="http://schemas.microsoft.com/office/drawing/2014/main" id="{D76A9D2D-65EB-4D61-E3CC-CF5D0A53ACA6}"/>
              </a:ext>
            </a:extLst>
          </p:cNvPr>
          <p:cNvSpPr txBox="1"/>
          <p:nvPr/>
        </p:nvSpPr>
        <p:spPr>
          <a:xfrm>
            <a:off x="4163978" y="5918513"/>
            <a:ext cx="7311167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* </a:t>
            </a:r>
            <a:r>
              <a:rPr lang="en-US" altLang="ko-KR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RFM Score </a:t>
            </a:r>
            <a:r>
              <a:rPr lang="ko-KR" altLang="en-US" sz="1200" b="1" spc="-30" dirty="0">
                <a:solidFill>
                  <a:srgbClr val="1E1E1E"/>
                </a:solidFill>
                <a:latin typeface="+mn-ea"/>
                <a:cs typeface="ANPWQG+SpoqaHanSans-Light"/>
              </a:rPr>
              <a:t>계산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R, F, M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을 순위 부여 후 </a:t>
            </a:r>
            <a:r>
              <a:rPr lang="ko-KR" altLang="en-US" sz="1200" spc="-30" dirty="0" err="1">
                <a:solidFill>
                  <a:srgbClr val="1E1E1E"/>
                </a:solidFill>
                <a:latin typeface="+mn-ea"/>
                <a:cs typeface="ANPWQG+SpoqaHanSans-Light"/>
              </a:rPr>
              <a:t>정규화하여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[Recency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*가중치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0.15 + Frequency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*가중치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0.28 + Monetary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*가중치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0.57] </a:t>
            </a: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→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결제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수수료를 통한 수익 극대화를 가장 큰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Value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로 두고 있기 때문에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Monetary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에 가장 큰 가중치를 부여</a:t>
            </a:r>
            <a:endParaRPr lang="en-US" altLang="ko-KR" sz="1200" spc="-30" dirty="0">
              <a:solidFill>
                <a:srgbClr val="1E1E1E"/>
              </a:solidFill>
              <a:latin typeface="+mn-ea"/>
              <a:cs typeface="ANPWQG+SpoqaHan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427508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RFM 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71CBD37-00BE-5999-C715-2241408F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6" y="1091142"/>
            <a:ext cx="9448746" cy="53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1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코호트 분석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코호트 분석을 통해 </a:t>
            </a:r>
            <a:r>
              <a:rPr lang="ko-KR" altLang="en-US" sz="1200" b="1" spc="-30" dirty="0">
                <a:solidFill>
                  <a:schemeClr val="bg1"/>
                </a:solidFill>
                <a:latin typeface="+mn-ea"/>
                <a:cs typeface="ANPWQG+SpoqaHanSans-Light"/>
              </a:rPr>
              <a:t>고객을 세분화</a:t>
            </a:r>
            <a:endParaRPr lang="en-US" altLang="ko-KR" sz="1200" b="1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하여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(Retention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과 구매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Scale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로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)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b="1" spc="-30" dirty="0">
                <a:solidFill>
                  <a:schemeClr val="bg1"/>
                </a:solidFill>
                <a:latin typeface="+mn-ea"/>
                <a:cs typeface="ANPWQG+SpoqaHanSans-Light"/>
              </a:rPr>
              <a:t>차등 혜택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을 제공한다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코호트 분석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947A5E-4971-CF4E-9530-CA25519898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12726" r="44708" b="5218"/>
          <a:stretch/>
        </p:blipFill>
        <p:spPr>
          <a:xfrm>
            <a:off x="6851299" y="4621443"/>
            <a:ext cx="1937652" cy="192162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A03308B-C63E-0F7C-473C-95495A8A0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84" y="2081450"/>
            <a:ext cx="3287134" cy="1439770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D4BFB61E-7932-2652-D249-7AC7D8BB03D8}"/>
              </a:ext>
            </a:extLst>
          </p:cNvPr>
          <p:cNvSpPr txBox="1"/>
          <p:nvPr/>
        </p:nvSpPr>
        <p:spPr>
          <a:xfrm>
            <a:off x="4165103" y="1468308"/>
            <a:ext cx="1897439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코호트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(Cohort)?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F8790A2-B66A-1643-C615-B058C2B5B55E}"/>
              </a:ext>
            </a:extLst>
          </p:cNvPr>
          <p:cNvSpPr txBox="1"/>
          <p:nvPr/>
        </p:nvSpPr>
        <p:spPr>
          <a:xfrm>
            <a:off x="4165104" y="1799869"/>
            <a:ext cx="6259800" cy="16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특정 기간 동안 공통된 특성이나 </a:t>
            </a:r>
            <a:r>
              <a:rPr lang="ko-KR" altLang="en-US" sz="140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경험을 갖는 사용자 집단</a:t>
            </a:r>
            <a:endParaRPr sz="1400" dirty="0">
              <a:solidFill>
                <a:srgbClr val="23181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98690FB8-DFE1-9E48-1B67-5F0952A16ADF}"/>
              </a:ext>
            </a:extLst>
          </p:cNvPr>
          <p:cNvSpPr txBox="1"/>
          <p:nvPr/>
        </p:nvSpPr>
        <p:spPr>
          <a:xfrm>
            <a:off x="4294345" y="4005064"/>
            <a:ext cx="2155345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코호트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(Cohort) 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분석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?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C9D6B7B-E4E6-D009-67E4-A15A6810C142}"/>
              </a:ext>
            </a:extLst>
          </p:cNvPr>
          <p:cNvSpPr txBox="1"/>
          <p:nvPr/>
        </p:nvSpPr>
        <p:spPr>
          <a:xfrm>
            <a:off x="4294346" y="4336625"/>
            <a:ext cx="6259800" cy="16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특정 기간 동안 </a:t>
            </a:r>
            <a:r>
              <a:rPr lang="ko-KR" altLang="en-US" sz="1400" b="1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사용자 행동을 그룹으로 나눠 지표 별로 수치화한 뒤 분석</a:t>
            </a:r>
            <a:r>
              <a:rPr lang="ko-KR" altLang="en-US" sz="1400" dirty="0">
                <a:solidFill>
                  <a:srgbClr val="2318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하는 기법</a:t>
            </a:r>
            <a:endParaRPr sz="1400" dirty="0">
              <a:solidFill>
                <a:srgbClr val="23181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0801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004B8F-A3C7-C82F-DF19-11FA28DE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1" y="1811832"/>
            <a:ext cx="4744194" cy="34843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코호트</a:t>
            </a:r>
            <a:r>
              <a:rPr lang="en-US" altLang="ko-KR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 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588358-85B9-CA5D-96B2-B5EE3F14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74" y="1806810"/>
            <a:ext cx="4917780" cy="349439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4BDD7E5D-D4E4-0494-3C55-0CC6419BD6E3}"/>
              </a:ext>
            </a:extLst>
          </p:cNvPr>
          <p:cNvSpPr txBox="1"/>
          <p:nvPr/>
        </p:nvSpPr>
        <p:spPr>
          <a:xfrm>
            <a:off x="690795" y="1444723"/>
            <a:ext cx="2354808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Retention Rate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재결제율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5794BC-DCA5-C66E-91C3-24462E4F5ADB}"/>
              </a:ext>
            </a:extLst>
          </p:cNvPr>
          <p:cNvCxnSpPr>
            <a:cxnSpLocks/>
          </p:cNvCxnSpPr>
          <p:nvPr/>
        </p:nvCxnSpPr>
        <p:spPr>
          <a:xfrm>
            <a:off x="6089650" y="1268760"/>
            <a:ext cx="0" cy="41266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0">
            <a:extLst>
              <a:ext uri="{FF2B5EF4-FFF2-40B4-BE49-F238E27FC236}">
                <a16:creationId xmlns:a16="http://schemas.microsoft.com/office/drawing/2014/main" id="{AFF76B76-FC66-C7FF-B638-FBBBC777C8EF}"/>
              </a:ext>
            </a:extLst>
          </p:cNvPr>
          <p:cNvSpPr txBox="1"/>
          <p:nvPr/>
        </p:nvSpPr>
        <p:spPr>
          <a:xfrm>
            <a:off x="6308511" y="1439996"/>
            <a:ext cx="2373427" cy="2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Purchase Scale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구매 규모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EF190C-2A67-B2E9-6602-E6F678DD8D73}"/>
              </a:ext>
            </a:extLst>
          </p:cNvPr>
          <p:cNvGrpSpPr/>
          <p:nvPr/>
        </p:nvGrpSpPr>
        <p:grpSpPr>
          <a:xfrm>
            <a:off x="1463887" y="1900895"/>
            <a:ext cx="3925966" cy="2681982"/>
            <a:chOff x="1463887" y="1900895"/>
            <a:chExt cx="3925966" cy="268198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4BE552F-B948-1569-451D-840DF355AC63}"/>
                </a:ext>
              </a:extLst>
            </p:cNvPr>
            <p:cNvSpPr/>
            <p:nvPr/>
          </p:nvSpPr>
          <p:spPr>
            <a:xfrm>
              <a:off x="1951343" y="1900895"/>
              <a:ext cx="453600" cy="2320194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F51F86A-6AAE-F586-BDA2-95F0009D4488}"/>
                </a:ext>
              </a:extLst>
            </p:cNvPr>
            <p:cNvSpPr/>
            <p:nvPr/>
          </p:nvSpPr>
          <p:spPr>
            <a:xfrm>
              <a:off x="1885967" y="4327886"/>
              <a:ext cx="1526204" cy="25499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8000" rIns="144000" bIns="7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월별 신규 유저 수</a:t>
              </a:r>
              <a:endParaRPr lang="en-US" altLang="ko-KR" sz="14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91F88BEB-3DA1-95F4-B17E-3B6B408A06A9}"/>
                </a:ext>
              </a:extLst>
            </p:cNvPr>
            <p:cNvSpPr/>
            <p:nvPr/>
          </p:nvSpPr>
          <p:spPr>
            <a:xfrm>
              <a:off x="1463887" y="2700952"/>
              <a:ext cx="2393515" cy="360040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ADEB0D8-A318-2A5D-E4FA-431B8388B652}"/>
                </a:ext>
              </a:extLst>
            </p:cNvPr>
            <p:cNvSpPr/>
            <p:nvPr/>
          </p:nvSpPr>
          <p:spPr>
            <a:xfrm>
              <a:off x="3130385" y="3163052"/>
              <a:ext cx="2259468" cy="2532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8000" rIns="144000" bIns="72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00B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</a:t>
              </a:r>
              <a:r>
                <a:rPr lang="ko-KR" altLang="en-US" sz="1400" b="1" dirty="0" err="1">
                  <a:solidFill>
                    <a:srgbClr val="00B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째월</a:t>
              </a:r>
              <a:r>
                <a:rPr lang="ko-KR" altLang="en-US" sz="1400" b="1" dirty="0">
                  <a:solidFill>
                    <a:srgbClr val="00B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유입 유저 </a:t>
              </a:r>
              <a:r>
                <a:rPr lang="ko-KR" altLang="en-US" sz="1400" b="1" dirty="0" err="1">
                  <a:solidFill>
                    <a:srgbClr val="00B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유지율</a:t>
              </a:r>
              <a:endParaRPr lang="en-US" altLang="ko-KR" sz="1400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80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004B8F-A3C7-C82F-DF19-11FA28DE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1" y="1811832"/>
            <a:ext cx="4744194" cy="34843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코호트</a:t>
            </a:r>
            <a:r>
              <a:rPr lang="en-US" altLang="ko-KR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 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588358-85B9-CA5D-96B2-B5EE3F14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74" y="1806810"/>
            <a:ext cx="4917780" cy="349439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4BDD7E5D-D4E4-0494-3C55-0CC6419BD6E3}"/>
              </a:ext>
            </a:extLst>
          </p:cNvPr>
          <p:cNvSpPr txBox="1"/>
          <p:nvPr/>
        </p:nvSpPr>
        <p:spPr>
          <a:xfrm>
            <a:off x="690795" y="1444723"/>
            <a:ext cx="2354808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Retention Rate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재결제율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5794BC-DCA5-C66E-91C3-24462E4F5ADB}"/>
              </a:ext>
            </a:extLst>
          </p:cNvPr>
          <p:cNvCxnSpPr>
            <a:cxnSpLocks/>
          </p:cNvCxnSpPr>
          <p:nvPr/>
        </p:nvCxnSpPr>
        <p:spPr>
          <a:xfrm>
            <a:off x="6089650" y="1268760"/>
            <a:ext cx="0" cy="41266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0">
            <a:extLst>
              <a:ext uri="{FF2B5EF4-FFF2-40B4-BE49-F238E27FC236}">
                <a16:creationId xmlns:a16="http://schemas.microsoft.com/office/drawing/2014/main" id="{AFF76B76-FC66-C7FF-B638-FBBBC777C8EF}"/>
              </a:ext>
            </a:extLst>
          </p:cNvPr>
          <p:cNvSpPr txBox="1"/>
          <p:nvPr/>
        </p:nvSpPr>
        <p:spPr>
          <a:xfrm>
            <a:off x="6308511" y="1439996"/>
            <a:ext cx="2373427" cy="2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Purchase Scale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구매 규모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18E8CF-3319-68AA-B63F-C75D79FA684C}"/>
              </a:ext>
            </a:extLst>
          </p:cNvPr>
          <p:cNvGrpSpPr/>
          <p:nvPr/>
        </p:nvGrpSpPr>
        <p:grpSpPr>
          <a:xfrm>
            <a:off x="2480624" y="4906749"/>
            <a:ext cx="6186518" cy="362558"/>
            <a:chOff x="2480624" y="4906749"/>
            <a:chExt cx="6186518" cy="36255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DB3771D-AFBB-ADC8-D278-82E992570454}"/>
                </a:ext>
              </a:extLst>
            </p:cNvPr>
            <p:cNvSpPr/>
            <p:nvPr/>
          </p:nvSpPr>
          <p:spPr>
            <a:xfrm>
              <a:off x="2480624" y="4906749"/>
              <a:ext cx="360040" cy="36004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3203C08-EC12-F48C-193D-E5202251D22B}"/>
                </a:ext>
              </a:extLst>
            </p:cNvPr>
            <p:cNvSpPr/>
            <p:nvPr/>
          </p:nvSpPr>
          <p:spPr>
            <a:xfrm>
              <a:off x="8307102" y="4909267"/>
              <a:ext cx="360040" cy="36004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77A76-DF0B-BBCB-AC44-063F86BF73D0}"/>
              </a:ext>
            </a:extLst>
          </p:cNvPr>
          <p:cNvGrpSpPr/>
          <p:nvPr/>
        </p:nvGrpSpPr>
        <p:grpSpPr>
          <a:xfrm>
            <a:off x="8238643" y="1918905"/>
            <a:ext cx="490791" cy="1174752"/>
            <a:chOff x="8238643" y="1918905"/>
            <a:chExt cx="490791" cy="117475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4F2E9EA-7689-D723-2D78-7205538D6498}"/>
                </a:ext>
              </a:extLst>
            </p:cNvPr>
            <p:cNvSpPr/>
            <p:nvPr/>
          </p:nvSpPr>
          <p:spPr>
            <a:xfrm>
              <a:off x="8238643" y="2690552"/>
              <a:ext cx="490791" cy="403105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E69B23-20B4-FA83-EED7-543470617D93}"/>
                </a:ext>
              </a:extLst>
            </p:cNvPr>
            <p:cNvSpPr/>
            <p:nvPr/>
          </p:nvSpPr>
          <p:spPr>
            <a:xfrm>
              <a:off x="8238643" y="2304728"/>
              <a:ext cx="490791" cy="378568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4D2DE53-933B-4833-2307-65D1FB026188}"/>
                </a:ext>
              </a:extLst>
            </p:cNvPr>
            <p:cNvSpPr/>
            <p:nvPr/>
          </p:nvSpPr>
          <p:spPr>
            <a:xfrm>
              <a:off x="8238643" y="1918905"/>
              <a:ext cx="490791" cy="378568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4BE552F-B948-1569-451D-840DF355AC63}"/>
              </a:ext>
            </a:extLst>
          </p:cNvPr>
          <p:cNvSpPr/>
          <p:nvPr/>
        </p:nvSpPr>
        <p:spPr>
          <a:xfrm>
            <a:off x="1951343" y="1900895"/>
            <a:ext cx="453600" cy="2320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51F86A-6AAE-F586-BDA2-95F0009D4488}"/>
              </a:ext>
            </a:extLst>
          </p:cNvPr>
          <p:cNvSpPr/>
          <p:nvPr/>
        </p:nvSpPr>
        <p:spPr>
          <a:xfrm>
            <a:off x="1885967" y="4327886"/>
            <a:ext cx="1526204" cy="2549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신규 유저 수</a:t>
            </a:r>
            <a:endParaRPr lang="en-US" altLang="ko-KR" sz="14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1F88BEB-3DA1-95F4-B17E-3B6B408A06A9}"/>
              </a:ext>
            </a:extLst>
          </p:cNvPr>
          <p:cNvSpPr/>
          <p:nvPr/>
        </p:nvSpPr>
        <p:spPr>
          <a:xfrm>
            <a:off x="1463887" y="2700952"/>
            <a:ext cx="2393515" cy="360040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ADEB0D8-A318-2A5D-E4FA-431B8388B652}"/>
              </a:ext>
            </a:extLst>
          </p:cNvPr>
          <p:cNvSpPr/>
          <p:nvPr/>
        </p:nvSpPr>
        <p:spPr>
          <a:xfrm>
            <a:off x="3130385" y="3163052"/>
            <a:ext cx="2259468" cy="2532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400" b="1" dirty="0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째월</a:t>
            </a:r>
            <a:r>
              <a:rPr lang="ko-KR" altLang="en-US" sz="1400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유입 유저 </a:t>
            </a:r>
            <a:r>
              <a:rPr lang="ko-KR" altLang="en-US" sz="1400" b="1" dirty="0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유지율</a:t>
            </a:r>
            <a:endParaRPr lang="en-US" altLang="ko-KR" sz="1400" b="1" dirty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74DEB2-CAAA-E5E9-725F-212FD4439CDB}"/>
              </a:ext>
            </a:extLst>
          </p:cNvPr>
          <p:cNvSpPr/>
          <p:nvPr/>
        </p:nvSpPr>
        <p:spPr>
          <a:xfrm>
            <a:off x="2404943" y="3469646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84B4E0-8FAD-F3EE-F950-38EC295A25E0}"/>
              </a:ext>
            </a:extLst>
          </p:cNvPr>
          <p:cNvSpPr/>
          <p:nvPr/>
        </p:nvSpPr>
        <p:spPr>
          <a:xfrm>
            <a:off x="2404943" y="3087943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831DCED-AB31-E964-A01F-41A83C66A8C3}"/>
              </a:ext>
            </a:extLst>
          </p:cNvPr>
          <p:cNvSpPr/>
          <p:nvPr/>
        </p:nvSpPr>
        <p:spPr>
          <a:xfrm>
            <a:off x="2404943" y="2307306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39F4491-7C0D-D299-4566-105D475C5DFD}"/>
              </a:ext>
            </a:extLst>
          </p:cNvPr>
          <p:cNvSpPr/>
          <p:nvPr/>
        </p:nvSpPr>
        <p:spPr>
          <a:xfrm>
            <a:off x="1541941" y="5540505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DEFDBB-3B20-2A7B-78D6-211CECF95B42}"/>
              </a:ext>
            </a:extLst>
          </p:cNvPr>
          <p:cNvSpPr/>
          <p:nvPr/>
        </p:nvSpPr>
        <p:spPr>
          <a:xfrm>
            <a:off x="2921298" y="5540505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2019.12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C315864-8DEF-996B-1B25-642B7AC9D53C}"/>
              </a:ext>
            </a:extLst>
          </p:cNvPr>
          <p:cNvSpPr/>
          <p:nvPr/>
        </p:nvSpPr>
        <p:spPr>
          <a:xfrm>
            <a:off x="1541941" y="5937320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D4A711A-7F2A-265F-0A79-6A6690FE032F}"/>
              </a:ext>
            </a:extLst>
          </p:cNvPr>
          <p:cNvSpPr/>
          <p:nvPr/>
        </p:nvSpPr>
        <p:spPr>
          <a:xfrm>
            <a:off x="2921298" y="5937320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2019.11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191B07C-E56F-C7BF-F6DB-4B1C700FAE95}"/>
              </a:ext>
            </a:extLst>
          </p:cNvPr>
          <p:cNvSpPr/>
          <p:nvPr/>
        </p:nvSpPr>
        <p:spPr>
          <a:xfrm>
            <a:off x="1541941" y="6334308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1C8109B-0F1E-996B-6B2D-D91D5E21A552}"/>
              </a:ext>
            </a:extLst>
          </p:cNvPr>
          <p:cNvSpPr/>
          <p:nvPr/>
        </p:nvSpPr>
        <p:spPr>
          <a:xfrm>
            <a:off x="2921298" y="6334308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2019.09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84657AC-8697-1814-A503-3FFC392F9B72}"/>
              </a:ext>
            </a:extLst>
          </p:cNvPr>
          <p:cNvSpPr/>
          <p:nvPr/>
        </p:nvSpPr>
        <p:spPr>
          <a:xfrm>
            <a:off x="7490201" y="5540505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4E6D992-1716-40DB-899E-CF5E022F6189}"/>
              </a:ext>
            </a:extLst>
          </p:cNvPr>
          <p:cNvSpPr/>
          <p:nvPr/>
        </p:nvSpPr>
        <p:spPr>
          <a:xfrm>
            <a:off x="8869558" y="5540505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2019.08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0C419B0-CB96-A220-005F-E82044BFD7AD}"/>
              </a:ext>
            </a:extLst>
          </p:cNvPr>
          <p:cNvSpPr/>
          <p:nvPr/>
        </p:nvSpPr>
        <p:spPr>
          <a:xfrm>
            <a:off x="7490201" y="5937320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1DBBA2E-E773-5437-9061-268D189DEB8F}"/>
              </a:ext>
            </a:extLst>
          </p:cNvPr>
          <p:cNvSpPr/>
          <p:nvPr/>
        </p:nvSpPr>
        <p:spPr>
          <a:xfrm>
            <a:off x="8869558" y="5937320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2019.09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6ACDD0D-1961-E446-4FFF-38BF9542CE8B}"/>
              </a:ext>
            </a:extLst>
          </p:cNvPr>
          <p:cNvSpPr/>
          <p:nvPr/>
        </p:nvSpPr>
        <p:spPr>
          <a:xfrm>
            <a:off x="7490201" y="6334308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BF6FD0-992D-743B-891D-1912E17E11BD}"/>
              </a:ext>
            </a:extLst>
          </p:cNvPr>
          <p:cNvSpPr/>
          <p:nvPr/>
        </p:nvSpPr>
        <p:spPr>
          <a:xfrm>
            <a:off x="8869558" y="6334308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2019.10</a:t>
            </a:r>
          </a:p>
        </p:txBody>
      </p:sp>
    </p:spTree>
    <p:extLst>
      <p:ext uri="{BB962C8B-B14F-4D97-AF65-F5344CB8AC3E}">
        <p14:creationId xmlns:p14="http://schemas.microsoft.com/office/powerpoint/2010/main" val="3132306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1DBBA2E-E773-5437-9061-268D189DEB8F}"/>
              </a:ext>
            </a:extLst>
          </p:cNvPr>
          <p:cNvSpPr/>
          <p:nvPr/>
        </p:nvSpPr>
        <p:spPr>
          <a:xfrm>
            <a:off x="8869558" y="6334307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04B8F-A3C7-C82F-DF19-11FA28DE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1" y="1811832"/>
            <a:ext cx="4744194" cy="34843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코호트</a:t>
            </a:r>
            <a:r>
              <a:rPr lang="en-US" altLang="ko-KR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 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588358-85B9-CA5D-96B2-B5EE3F14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74" y="1806810"/>
            <a:ext cx="4917780" cy="349439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4BDD7E5D-D4E4-0494-3C55-0CC6419BD6E3}"/>
              </a:ext>
            </a:extLst>
          </p:cNvPr>
          <p:cNvSpPr txBox="1"/>
          <p:nvPr/>
        </p:nvSpPr>
        <p:spPr>
          <a:xfrm>
            <a:off x="690795" y="1444723"/>
            <a:ext cx="2354808" cy="21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Retention Rate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재결제율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5794BC-DCA5-C66E-91C3-24462E4F5ADB}"/>
              </a:ext>
            </a:extLst>
          </p:cNvPr>
          <p:cNvCxnSpPr>
            <a:cxnSpLocks/>
          </p:cNvCxnSpPr>
          <p:nvPr/>
        </p:nvCxnSpPr>
        <p:spPr>
          <a:xfrm>
            <a:off x="6089650" y="1268760"/>
            <a:ext cx="0" cy="412662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0">
            <a:extLst>
              <a:ext uri="{FF2B5EF4-FFF2-40B4-BE49-F238E27FC236}">
                <a16:creationId xmlns:a16="http://schemas.microsoft.com/office/drawing/2014/main" id="{AFF76B76-FC66-C7FF-B638-FBBBC777C8EF}"/>
              </a:ext>
            </a:extLst>
          </p:cNvPr>
          <p:cNvSpPr txBox="1"/>
          <p:nvPr/>
        </p:nvSpPr>
        <p:spPr>
          <a:xfrm>
            <a:off x="6308511" y="1439996"/>
            <a:ext cx="2373427" cy="2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Purchase Scale (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구매 규모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)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39F4491-7C0D-D299-4566-105D475C5DFD}"/>
              </a:ext>
            </a:extLst>
          </p:cNvPr>
          <p:cNvSpPr/>
          <p:nvPr/>
        </p:nvSpPr>
        <p:spPr>
          <a:xfrm>
            <a:off x="1541941" y="5540505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DEFDBB-3B20-2A7B-78D6-211CECF95B42}"/>
              </a:ext>
            </a:extLst>
          </p:cNvPr>
          <p:cNvSpPr/>
          <p:nvPr/>
        </p:nvSpPr>
        <p:spPr>
          <a:xfrm>
            <a:off x="2921298" y="5540505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2019.12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C315864-8DEF-996B-1B25-642B7AC9D53C}"/>
              </a:ext>
            </a:extLst>
          </p:cNvPr>
          <p:cNvSpPr/>
          <p:nvPr/>
        </p:nvSpPr>
        <p:spPr>
          <a:xfrm>
            <a:off x="1541941" y="5937320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D4A711A-7F2A-265F-0A79-6A6690FE032F}"/>
              </a:ext>
            </a:extLst>
          </p:cNvPr>
          <p:cNvSpPr/>
          <p:nvPr/>
        </p:nvSpPr>
        <p:spPr>
          <a:xfrm>
            <a:off x="2921298" y="5937320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2019.11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191B07C-E56F-C7BF-F6DB-4B1C700FAE95}"/>
              </a:ext>
            </a:extLst>
          </p:cNvPr>
          <p:cNvSpPr/>
          <p:nvPr/>
        </p:nvSpPr>
        <p:spPr>
          <a:xfrm>
            <a:off x="1541941" y="6334308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1C8109B-0F1E-996B-6B2D-D91D5E21A552}"/>
              </a:ext>
            </a:extLst>
          </p:cNvPr>
          <p:cNvSpPr/>
          <p:nvPr/>
        </p:nvSpPr>
        <p:spPr>
          <a:xfrm>
            <a:off x="2921298" y="6334308"/>
            <a:ext cx="1224136" cy="27854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2019.09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D47F133-957B-CB32-E84B-D6F20BE1B8D4}"/>
              </a:ext>
            </a:extLst>
          </p:cNvPr>
          <p:cNvGrpSpPr/>
          <p:nvPr/>
        </p:nvGrpSpPr>
        <p:grpSpPr>
          <a:xfrm>
            <a:off x="2480624" y="4906749"/>
            <a:ext cx="6186518" cy="362558"/>
            <a:chOff x="2480624" y="4906749"/>
            <a:chExt cx="6186518" cy="36255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DB3771D-AFBB-ADC8-D278-82E992570454}"/>
                </a:ext>
              </a:extLst>
            </p:cNvPr>
            <p:cNvSpPr/>
            <p:nvPr/>
          </p:nvSpPr>
          <p:spPr>
            <a:xfrm>
              <a:off x="2480624" y="4906749"/>
              <a:ext cx="360040" cy="36004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3203C08-EC12-F48C-193D-E5202251D22B}"/>
                </a:ext>
              </a:extLst>
            </p:cNvPr>
            <p:cNvSpPr/>
            <p:nvPr/>
          </p:nvSpPr>
          <p:spPr>
            <a:xfrm>
              <a:off x="8307102" y="4909267"/>
              <a:ext cx="360040" cy="36004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77A76-DF0B-BBCB-AC44-063F86BF73D0}"/>
              </a:ext>
            </a:extLst>
          </p:cNvPr>
          <p:cNvGrpSpPr/>
          <p:nvPr/>
        </p:nvGrpSpPr>
        <p:grpSpPr>
          <a:xfrm>
            <a:off x="8238643" y="1918905"/>
            <a:ext cx="490791" cy="1174752"/>
            <a:chOff x="8238643" y="1918905"/>
            <a:chExt cx="490791" cy="117475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4F2E9EA-7689-D723-2D78-7205538D6498}"/>
                </a:ext>
              </a:extLst>
            </p:cNvPr>
            <p:cNvSpPr/>
            <p:nvPr/>
          </p:nvSpPr>
          <p:spPr>
            <a:xfrm>
              <a:off x="8238643" y="2690552"/>
              <a:ext cx="490791" cy="403105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E69B23-20B4-FA83-EED7-543470617D93}"/>
                </a:ext>
              </a:extLst>
            </p:cNvPr>
            <p:cNvSpPr/>
            <p:nvPr/>
          </p:nvSpPr>
          <p:spPr>
            <a:xfrm>
              <a:off x="8238643" y="2304728"/>
              <a:ext cx="490791" cy="378568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4D2DE53-933B-4833-2307-65D1FB026188}"/>
                </a:ext>
              </a:extLst>
            </p:cNvPr>
            <p:cNvSpPr/>
            <p:nvPr/>
          </p:nvSpPr>
          <p:spPr>
            <a:xfrm>
              <a:off x="8238643" y="1918905"/>
              <a:ext cx="490791" cy="378568"/>
            </a:xfrm>
            <a:prstGeom prst="rect">
              <a:avLst/>
            </a:prstGeom>
            <a:noFill/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4BE552F-B948-1569-451D-840DF355AC63}"/>
              </a:ext>
            </a:extLst>
          </p:cNvPr>
          <p:cNvSpPr/>
          <p:nvPr/>
        </p:nvSpPr>
        <p:spPr>
          <a:xfrm>
            <a:off x="1951343" y="1900895"/>
            <a:ext cx="453600" cy="2320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51F86A-6AAE-F586-BDA2-95F0009D4488}"/>
              </a:ext>
            </a:extLst>
          </p:cNvPr>
          <p:cNvSpPr/>
          <p:nvPr/>
        </p:nvSpPr>
        <p:spPr>
          <a:xfrm>
            <a:off x="1885967" y="4327886"/>
            <a:ext cx="1526204" cy="2549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신규 유저 수</a:t>
            </a:r>
            <a:endParaRPr lang="en-US" altLang="ko-KR" sz="14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1F88BEB-3DA1-95F4-B17E-3B6B408A06A9}"/>
              </a:ext>
            </a:extLst>
          </p:cNvPr>
          <p:cNvSpPr/>
          <p:nvPr/>
        </p:nvSpPr>
        <p:spPr>
          <a:xfrm>
            <a:off x="1463887" y="2700952"/>
            <a:ext cx="2393515" cy="360040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ADEB0D8-A318-2A5D-E4FA-431B8388B652}"/>
              </a:ext>
            </a:extLst>
          </p:cNvPr>
          <p:cNvSpPr/>
          <p:nvPr/>
        </p:nvSpPr>
        <p:spPr>
          <a:xfrm>
            <a:off x="3130385" y="3163052"/>
            <a:ext cx="2259468" cy="2532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400" b="1" dirty="0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째월</a:t>
            </a:r>
            <a:r>
              <a:rPr lang="ko-KR" altLang="en-US" sz="1400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유입 유저 </a:t>
            </a:r>
            <a:r>
              <a:rPr lang="ko-KR" altLang="en-US" sz="1400" b="1" dirty="0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유지율</a:t>
            </a:r>
            <a:endParaRPr lang="en-US" altLang="ko-KR" sz="1400" b="1" dirty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74DEB2-CAAA-E5E9-725F-212FD4439CDB}"/>
              </a:ext>
            </a:extLst>
          </p:cNvPr>
          <p:cNvSpPr/>
          <p:nvPr/>
        </p:nvSpPr>
        <p:spPr>
          <a:xfrm>
            <a:off x="2404943" y="3469646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84B4E0-8FAD-F3EE-F950-38EC295A25E0}"/>
              </a:ext>
            </a:extLst>
          </p:cNvPr>
          <p:cNvSpPr/>
          <p:nvPr/>
        </p:nvSpPr>
        <p:spPr>
          <a:xfrm>
            <a:off x="2404943" y="3087943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831DCED-AB31-E964-A01F-41A83C66A8C3}"/>
              </a:ext>
            </a:extLst>
          </p:cNvPr>
          <p:cNvSpPr/>
          <p:nvPr/>
        </p:nvSpPr>
        <p:spPr>
          <a:xfrm>
            <a:off x="2404943" y="2307306"/>
            <a:ext cx="487456" cy="3600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84657AC-8697-1814-A503-3FFC392F9B72}"/>
              </a:ext>
            </a:extLst>
          </p:cNvPr>
          <p:cNvSpPr/>
          <p:nvPr/>
        </p:nvSpPr>
        <p:spPr>
          <a:xfrm>
            <a:off x="7490201" y="5540505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4E6D992-1716-40DB-899E-CF5E022F6189}"/>
              </a:ext>
            </a:extLst>
          </p:cNvPr>
          <p:cNvSpPr/>
          <p:nvPr/>
        </p:nvSpPr>
        <p:spPr>
          <a:xfrm>
            <a:off x="8869558" y="5540505"/>
            <a:ext cx="1224136" cy="27854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2019.08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0C419B0-CB96-A220-005F-E82044BFD7AD}"/>
              </a:ext>
            </a:extLst>
          </p:cNvPr>
          <p:cNvSpPr/>
          <p:nvPr/>
        </p:nvSpPr>
        <p:spPr>
          <a:xfrm>
            <a:off x="7490201" y="5937320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6ACDD0D-1961-E446-4FFF-38BF9542CE8B}"/>
              </a:ext>
            </a:extLst>
          </p:cNvPr>
          <p:cNvSpPr/>
          <p:nvPr/>
        </p:nvSpPr>
        <p:spPr>
          <a:xfrm>
            <a:off x="7490201" y="6334308"/>
            <a:ext cx="1176941" cy="2785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TOP3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BF6FD0-992D-743B-891D-1912E17E11BD}"/>
              </a:ext>
            </a:extLst>
          </p:cNvPr>
          <p:cNvSpPr/>
          <p:nvPr/>
        </p:nvSpPr>
        <p:spPr>
          <a:xfrm>
            <a:off x="8869558" y="5937320"/>
            <a:ext cx="1224136" cy="27854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8000" rIns="144000" bIns="7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2019.09</a:t>
            </a:r>
          </a:p>
        </p:txBody>
      </p:sp>
    </p:spTree>
    <p:extLst>
      <p:ext uri="{BB962C8B-B14F-4D97-AF65-F5344CB8AC3E}">
        <p14:creationId xmlns:p14="http://schemas.microsoft.com/office/powerpoint/2010/main" val="245508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48D7CA-BD72-1D8D-2667-D409FA495786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F3FC4-4E4E-2E9E-532F-1E2A3A5DABED}"/>
              </a:ext>
            </a:extLst>
          </p:cNvPr>
          <p:cNvSpPr txBox="1"/>
          <p:nvPr/>
        </p:nvSpPr>
        <p:spPr>
          <a:xfrm>
            <a:off x="4073426" y="2105561"/>
            <a:ext cx="40324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22F5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16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22F5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42CA-1871-ADCA-278B-57DA8D076737}"/>
              </a:ext>
            </a:extLst>
          </p:cNvPr>
          <p:cNvSpPr txBox="1"/>
          <p:nvPr/>
        </p:nvSpPr>
        <p:spPr>
          <a:xfrm>
            <a:off x="2777282" y="550400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마무리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B78C22-6969-1E53-2390-6AAF533BF850}"/>
              </a:ext>
            </a:extLst>
          </p:cNvPr>
          <p:cNvCxnSpPr>
            <a:cxnSpLocks/>
          </p:cNvCxnSpPr>
          <p:nvPr/>
        </p:nvCxnSpPr>
        <p:spPr>
          <a:xfrm>
            <a:off x="3989723" y="5338828"/>
            <a:ext cx="4199855" cy="0"/>
          </a:xfrm>
          <a:prstGeom prst="line">
            <a:avLst/>
          </a:prstGeom>
          <a:ln w="50800">
            <a:solidFill>
              <a:srgbClr val="222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969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A9EC365-1CED-73D3-1A41-22C224CA4FDF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결론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D76116-38B6-DCD8-B8B0-B191567D6249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CC8C2D-3B05-255E-78BB-5CC5B25D38FA}"/>
              </a:ext>
            </a:extLst>
          </p:cNvPr>
          <p:cNvGrpSpPr/>
          <p:nvPr/>
        </p:nvGrpSpPr>
        <p:grpSpPr>
          <a:xfrm>
            <a:off x="184994" y="1556792"/>
            <a:ext cx="2782848" cy="4219212"/>
            <a:chOff x="428268" y="1306530"/>
            <a:chExt cx="2782848" cy="4219212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4F624B09-1A42-0701-6F5F-9804EB1EC3EC}"/>
                </a:ext>
              </a:extLst>
            </p:cNvPr>
            <p:cNvSpPr txBox="1"/>
            <p:nvPr/>
          </p:nvSpPr>
          <p:spPr>
            <a:xfrm>
              <a:off x="865543" y="1306530"/>
              <a:ext cx="2016223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ko-KR" altLang="en-US" b="1" spc="-27" dirty="0" err="1">
                  <a:solidFill>
                    <a:srgbClr val="EF4B4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웰컴</a:t>
              </a:r>
              <a:r>
                <a:rPr lang="ko-KR" altLang="en-US" b="1" spc="-27" dirty="0">
                  <a:solidFill>
                    <a:srgbClr val="EF4B4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 쿠폰 </a:t>
              </a:r>
              <a:endParaRPr b="1" spc="-27" dirty="0">
                <a:solidFill>
                  <a:srgbClr val="EF4B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B513922-5578-D7C8-C178-B637A42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68" y="1565742"/>
              <a:ext cx="2782848" cy="3960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CDD21D-E428-0DD1-F907-47FA793ADA70}"/>
              </a:ext>
            </a:extLst>
          </p:cNvPr>
          <p:cNvGrpSpPr/>
          <p:nvPr/>
        </p:nvGrpSpPr>
        <p:grpSpPr>
          <a:xfrm>
            <a:off x="3127232" y="1539005"/>
            <a:ext cx="2782849" cy="4236999"/>
            <a:chOff x="3581448" y="1288743"/>
            <a:chExt cx="2782849" cy="4236999"/>
          </a:xfrm>
        </p:grpSpPr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D6EB8AD6-B1C3-393F-B65A-78B70437E0BC}"/>
                </a:ext>
              </a:extLst>
            </p:cNvPr>
            <p:cNvSpPr txBox="1"/>
            <p:nvPr/>
          </p:nvSpPr>
          <p:spPr>
            <a:xfrm>
              <a:off x="4180415" y="1288743"/>
              <a:ext cx="1802116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ko-KR" altLang="en-US" b="1" spc="-27" dirty="0" err="1">
                  <a:solidFill>
                    <a:srgbClr val="41449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웰컴백</a:t>
              </a:r>
              <a:r>
                <a:rPr lang="ko-KR" altLang="en-US" b="1" spc="-27" dirty="0">
                  <a:solidFill>
                    <a:srgbClr val="41449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 쿠폰 </a:t>
              </a:r>
              <a:endParaRPr b="1" spc="-27" dirty="0">
                <a:solidFill>
                  <a:srgbClr val="41449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FB166AFE-ABB8-EC02-4AC1-FC618B9B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48" y="1565742"/>
              <a:ext cx="2782849" cy="39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213ABF-FF8E-D24F-5368-B84347381C49}"/>
              </a:ext>
            </a:extLst>
          </p:cNvPr>
          <p:cNvGrpSpPr/>
          <p:nvPr/>
        </p:nvGrpSpPr>
        <p:grpSpPr>
          <a:xfrm>
            <a:off x="6069471" y="1539005"/>
            <a:ext cx="2783745" cy="4236999"/>
            <a:chOff x="6207358" y="1288743"/>
            <a:chExt cx="2783745" cy="4236999"/>
          </a:xfrm>
        </p:grpSpPr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0AAD4668-4975-3BC0-2E77-01A399F0C802}"/>
                </a:ext>
              </a:extLst>
            </p:cNvPr>
            <p:cNvSpPr txBox="1"/>
            <p:nvPr/>
          </p:nvSpPr>
          <p:spPr>
            <a:xfrm>
              <a:off x="6667882" y="1288743"/>
              <a:ext cx="215500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ko-KR" altLang="en-US" b="1" spc="-27" dirty="0">
                  <a:solidFill>
                    <a:srgbClr val="188C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월요병 딱 대</a:t>
              </a:r>
              <a:r>
                <a:rPr lang="en-US" altLang="ko-KR" b="1" spc="-27" dirty="0">
                  <a:solidFill>
                    <a:srgbClr val="188C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!</a:t>
              </a:r>
              <a:r>
                <a:rPr lang="ko-KR" altLang="en-US" b="1" spc="-27" dirty="0">
                  <a:solidFill>
                    <a:srgbClr val="188C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 쿠폰 </a:t>
              </a:r>
              <a:endParaRPr b="1" spc="-27" dirty="0">
                <a:solidFill>
                  <a:srgbClr val="188C6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448B97-8632-7ECF-AFF1-4B3AA046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358" y="1565742"/>
              <a:ext cx="2783745" cy="396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7CD2CF-AAE6-FF43-1562-C63AB195A124}"/>
              </a:ext>
            </a:extLst>
          </p:cNvPr>
          <p:cNvGrpSpPr/>
          <p:nvPr/>
        </p:nvGrpSpPr>
        <p:grpSpPr>
          <a:xfrm>
            <a:off x="9048106" y="1539005"/>
            <a:ext cx="2783745" cy="4236999"/>
            <a:chOff x="9185993" y="1288743"/>
            <a:chExt cx="2783745" cy="42369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A818F47-C66A-C243-04CD-BD3E395DC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93" y="1565742"/>
              <a:ext cx="2783745" cy="3960000"/>
            </a:xfrm>
            <a:prstGeom prst="rect">
              <a:avLst/>
            </a:prstGeom>
          </p:spPr>
        </p:pic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9C2DD5A1-6F17-CAC4-4256-0643CC5CC388}"/>
                </a:ext>
              </a:extLst>
            </p:cNvPr>
            <p:cNvSpPr txBox="1"/>
            <p:nvPr/>
          </p:nvSpPr>
          <p:spPr>
            <a:xfrm>
              <a:off x="9563467" y="1288743"/>
              <a:ext cx="215500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ko-KR" altLang="en-US" b="1" spc="-27" dirty="0" err="1">
                  <a:solidFill>
                    <a:srgbClr val="7E25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타임어택</a:t>
              </a:r>
              <a:r>
                <a:rPr lang="en-US" altLang="ko-KR" b="1" spc="-27" dirty="0">
                  <a:solidFill>
                    <a:srgbClr val="7E25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!</a:t>
              </a:r>
              <a:r>
                <a:rPr lang="ko-KR" altLang="en-US" b="1" spc="-27" dirty="0">
                  <a:solidFill>
                    <a:srgbClr val="7E25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BVOPUE+SpoqaHanSans-Bold"/>
                </a:rPr>
                <a:t> 쿠폰 </a:t>
              </a:r>
              <a:endParaRPr b="1" spc="-27" dirty="0">
                <a:solidFill>
                  <a:srgbClr val="7E25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082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A9EC365-1CED-73D3-1A41-22C224CA4FDF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결론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D76116-38B6-DCD8-B8B0-B191567D6249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D1A0942-B05E-002C-7B08-2C1DCDB57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56" y="1412776"/>
            <a:ext cx="7092788" cy="50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B80C345-D244-ECA8-6B62-7A5B5F4124C3}"/>
              </a:ext>
            </a:extLst>
          </p:cNvPr>
          <p:cNvSpPr/>
          <p:nvPr/>
        </p:nvSpPr>
        <p:spPr>
          <a:xfrm>
            <a:off x="-136" y="2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9FE80C0-174A-8508-A2AA-142C65EB8976}"/>
              </a:ext>
            </a:extLst>
          </p:cNvPr>
          <p:cNvGrpSpPr/>
          <p:nvPr/>
        </p:nvGrpSpPr>
        <p:grpSpPr>
          <a:xfrm>
            <a:off x="4492874" y="536456"/>
            <a:ext cx="2831253" cy="2802752"/>
            <a:chOff x="3504652" y="476672"/>
            <a:chExt cx="2831253" cy="28027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AD53C4-E07E-8395-C957-87799AEC0186}"/>
                </a:ext>
              </a:extLst>
            </p:cNvPr>
            <p:cNvSpPr/>
            <p:nvPr/>
          </p:nvSpPr>
          <p:spPr>
            <a:xfrm>
              <a:off x="4025333" y="476672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794671A-9008-0F1B-3FD8-0687E1CE6B38}"/>
                </a:ext>
              </a:extLst>
            </p:cNvPr>
            <p:cNvGrpSpPr/>
            <p:nvPr/>
          </p:nvGrpSpPr>
          <p:grpSpPr>
            <a:xfrm>
              <a:off x="4480867" y="781066"/>
              <a:ext cx="888703" cy="1057980"/>
              <a:chOff x="5790003" y="3071812"/>
              <a:chExt cx="600075" cy="714375"/>
            </a:xfrm>
          </p:grpSpPr>
          <p:pic>
            <p:nvPicPr>
              <p:cNvPr id="72" name="그래픽 71" descr="곱슬 머리를 가진 소년">
                <a:extLst>
                  <a:ext uri="{FF2B5EF4-FFF2-40B4-BE49-F238E27FC236}">
                    <a16:creationId xmlns:a16="http://schemas.microsoft.com/office/drawing/2014/main" id="{D4516377-8E77-FA6A-2537-117C0EDEC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90003" y="3071812"/>
                <a:ext cx="600075" cy="714375"/>
              </a:xfrm>
              <a:prstGeom prst="rect">
                <a:avLst/>
              </a:prstGeom>
            </p:spPr>
          </p:pic>
          <p:pic>
            <p:nvPicPr>
              <p:cNvPr id="73" name="그래픽 72" descr="웃는 얼굴">
                <a:extLst>
                  <a:ext uri="{FF2B5EF4-FFF2-40B4-BE49-F238E27FC236}">
                    <a16:creationId xmlns:a16="http://schemas.microsoft.com/office/drawing/2014/main" id="{213BA7CE-AA87-0274-9591-0866BF579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1699" y="3371234"/>
                <a:ext cx="304800" cy="314325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053F67B-DDE8-6F3F-CBC2-C7981C63DF78}"/>
                </a:ext>
              </a:extLst>
            </p:cNvPr>
            <p:cNvGrpSpPr/>
            <p:nvPr/>
          </p:nvGrpSpPr>
          <p:grpSpPr>
            <a:xfrm>
              <a:off x="3504652" y="2342981"/>
              <a:ext cx="2831253" cy="936443"/>
              <a:chOff x="3425354" y="2387903"/>
              <a:chExt cx="2831253" cy="936443"/>
            </a:xfrm>
          </p:grpSpPr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587247DD-5782-0448-C6DF-E15367DB6786}"/>
                  </a:ext>
                </a:extLst>
              </p:cNvPr>
              <p:cNvSpPr txBox="1"/>
              <p:nvPr/>
            </p:nvSpPr>
            <p:spPr>
              <a:xfrm>
                <a:off x="3425354" y="238790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상큼민준</a:t>
                </a:r>
                <a:endParaRPr lang="en-US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B232151-24C9-D5F4-CB9F-E5DF4C265488}"/>
                  </a:ext>
                </a:extLst>
              </p:cNvPr>
              <p:cNvGrpSpPr/>
              <p:nvPr/>
            </p:nvGrpSpPr>
            <p:grpSpPr>
              <a:xfrm>
                <a:off x="3425354" y="2742934"/>
                <a:ext cx="2831253" cy="581412"/>
                <a:chOff x="3425354" y="2841437"/>
                <a:chExt cx="2831253" cy="581412"/>
              </a:xfrm>
            </p:grpSpPr>
            <p:sp>
              <p:nvSpPr>
                <p:cNvPr id="53" name="Object 51">
                  <a:extLst>
                    <a:ext uri="{FF2B5EF4-FFF2-40B4-BE49-F238E27FC236}">
                      <a16:creationId xmlns:a16="http://schemas.microsoft.com/office/drawing/2014/main" id="{C4B042B4-C832-AFF0-0F9F-E7DC0BCE64D6}"/>
                    </a:ext>
                  </a:extLst>
                </p:cNvPr>
                <p:cNvSpPr txBox="1"/>
                <p:nvPr/>
              </p:nvSpPr>
              <p:spPr>
                <a:xfrm>
                  <a:off x="3425354" y="2841437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기획 및 </a:t>
                  </a:r>
                  <a:r>
                    <a:rPr lang="ko-KR" altLang="en-US" sz="15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태블로</a:t>
                  </a:r>
                  <a:endPara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  <p:sp>
              <p:nvSpPr>
                <p:cNvPr id="77" name="Object 51">
                  <a:extLst>
                    <a:ext uri="{FF2B5EF4-FFF2-40B4-BE49-F238E27FC236}">
                      <a16:creationId xmlns:a16="http://schemas.microsoft.com/office/drawing/2014/main" id="{326CB53F-51A7-EB65-2755-ED949F0397FF}"/>
                    </a:ext>
                  </a:extLst>
                </p:cNvPr>
                <p:cNvSpPr txBox="1"/>
                <p:nvPr/>
              </p:nvSpPr>
              <p:spPr>
                <a:xfrm>
                  <a:off x="3425354" y="3099684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ESFJ</a:t>
                  </a:r>
                  <a:endPara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5724C88-65AB-740B-2D6F-0B05A8DBDDA1}"/>
              </a:ext>
            </a:extLst>
          </p:cNvPr>
          <p:cNvGrpSpPr/>
          <p:nvPr/>
        </p:nvGrpSpPr>
        <p:grpSpPr>
          <a:xfrm>
            <a:off x="8223789" y="3691901"/>
            <a:ext cx="2855540" cy="2814556"/>
            <a:chOff x="8894623" y="3691901"/>
            <a:chExt cx="2855540" cy="281455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B8E4CD-5F1F-8B93-D52B-4DF02EE99271}"/>
                </a:ext>
              </a:extLst>
            </p:cNvPr>
            <p:cNvSpPr/>
            <p:nvPr/>
          </p:nvSpPr>
          <p:spPr>
            <a:xfrm>
              <a:off x="9427448" y="3691901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2916965-5FAA-53DF-0AB0-6BE24568ED9D}"/>
                </a:ext>
              </a:extLst>
            </p:cNvPr>
            <p:cNvGrpSpPr/>
            <p:nvPr/>
          </p:nvGrpSpPr>
          <p:grpSpPr>
            <a:xfrm>
              <a:off x="8894623" y="5555742"/>
              <a:ext cx="2855540" cy="950715"/>
              <a:chOff x="8881437" y="5525252"/>
              <a:chExt cx="2855540" cy="950715"/>
            </a:xfrm>
          </p:grpSpPr>
          <p:sp>
            <p:nvSpPr>
              <p:cNvPr id="113" name="Object 51">
                <a:extLst>
                  <a:ext uri="{FF2B5EF4-FFF2-40B4-BE49-F238E27FC236}">
                    <a16:creationId xmlns:a16="http://schemas.microsoft.com/office/drawing/2014/main" id="{94A2CB82-2223-5062-4839-60AC6BFF453E}"/>
                  </a:ext>
                </a:extLst>
              </p:cNvPr>
              <p:cNvSpPr txBox="1"/>
              <p:nvPr/>
            </p:nvSpPr>
            <p:spPr>
              <a:xfrm>
                <a:off x="8905724" y="5894555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기획 및 파이썬</a:t>
                </a:r>
                <a:endPara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14" name="Object 51">
                <a:extLst>
                  <a:ext uri="{FF2B5EF4-FFF2-40B4-BE49-F238E27FC236}">
                    <a16:creationId xmlns:a16="http://schemas.microsoft.com/office/drawing/2014/main" id="{0F7E132D-BA89-9BFA-BC95-901D57E9DF0E}"/>
                  </a:ext>
                </a:extLst>
              </p:cNvPr>
              <p:cNvSpPr txBox="1"/>
              <p:nvPr/>
            </p:nvSpPr>
            <p:spPr>
              <a:xfrm>
                <a:off x="8905724" y="6152802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ESTJ</a:t>
                </a:r>
              </a:p>
            </p:txBody>
          </p:sp>
          <p:sp>
            <p:nvSpPr>
              <p:cNvPr id="112" name="Object 52">
                <a:extLst>
                  <a:ext uri="{FF2B5EF4-FFF2-40B4-BE49-F238E27FC236}">
                    <a16:creationId xmlns:a16="http://schemas.microsoft.com/office/drawing/2014/main" id="{E548DE6D-BDEB-1FC1-1B6D-934F2B14CCEB}"/>
                  </a:ext>
                </a:extLst>
              </p:cNvPr>
              <p:cNvSpPr txBox="1"/>
              <p:nvPr/>
            </p:nvSpPr>
            <p:spPr>
              <a:xfrm>
                <a:off x="8881437" y="5525252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햇살정옥</a:t>
                </a:r>
                <a:endParaRPr lang="en-US" altLang="ko-KR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D827E2F-05B3-37F9-EA4D-033979003BB6}"/>
                </a:ext>
              </a:extLst>
            </p:cNvPr>
            <p:cNvGrpSpPr/>
            <p:nvPr/>
          </p:nvGrpSpPr>
          <p:grpSpPr>
            <a:xfrm>
              <a:off x="9819198" y="3938379"/>
              <a:ext cx="1004306" cy="1115896"/>
              <a:chOff x="9346702" y="2725655"/>
              <a:chExt cx="942975" cy="1047750"/>
            </a:xfrm>
          </p:grpSpPr>
          <p:pic>
            <p:nvPicPr>
              <p:cNvPr id="66" name="그래픽 65" descr="긴 머리를 가진 여자">
                <a:extLst>
                  <a:ext uri="{FF2B5EF4-FFF2-40B4-BE49-F238E27FC236}">
                    <a16:creationId xmlns:a16="http://schemas.microsoft.com/office/drawing/2014/main" id="{B62F67D6-95A8-8D38-C58B-53C32E364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6702" y="2725655"/>
                <a:ext cx="942975" cy="1047750"/>
              </a:xfrm>
              <a:prstGeom prst="rect">
                <a:avLst/>
              </a:prstGeom>
            </p:spPr>
          </p:pic>
          <p:pic>
            <p:nvPicPr>
              <p:cNvPr id="67" name="그래픽 66" descr="하트 눈이 있는 얼굴">
                <a:extLst>
                  <a:ext uri="{FF2B5EF4-FFF2-40B4-BE49-F238E27FC236}">
                    <a16:creationId xmlns:a16="http://schemas.microsoft.com/office/drawing/2014/main" id="{1F2636CF-B609-AF4E-6046-7AEFB872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64926" y="3073318"/>
                <a:ext cx="333375" cy="352425"/>
              </a:xfrm>
              <a:prstGeom prst="rect">
                <a:avLst/>
              </a:prstGeom>
            </p:spPr>
          </p:pic>
        </p:grpSp>
      </p:grpSp>
      <p:sp>
        <p:nvSpPr>
          <p:cNvPr id="95" name="object 4">
            <a:extLst>
              <a:ext uri="{FF2B5EF4-FFF2-40B4-BE49-F238E27FC236}">
                <a16:creationId xmlns:a16="http://schemas.microsoft.com/office/drawing/2014/main" id="{522B56F0-7A20-2483-83EB-22BF89608680}"/>
              </a:ext>
            </a:extLst>
          </p:cNvPr>
          <p:cNvSpPr txBox="1"/>
          <p:nvPr/>
        </p:nvSpPr>
        <p:spPr>
          <a:xfrm>
            <a:off x="665248" y="583913"/>
            <a:ext cx="1616659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팀원 소개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8E45211-E72D-F58B-256D-97BC93ED9D7F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8AA6A9E-AFF6-C32D-0E09-6E2396A335C4}"/>
              </a:ext>
            </a:extLst>
          </p:cNvPr>
          <p:cNvGrpSpPr/>
          <p:nvPr/>
        </p:nvGrpSpPr>
        <p:grpSpPr>
          <a:xfrm>
            <a:off x="8223789" y="499323"/>
            <a:ext cx="2855540" cy="2814536"/>
            <a:chOff x="8894623" y="439539"/>
            <a:chExt cx="2855540" cy="281453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F4746D-5B7C-DA4C-83A3-24EC7E2D4269}"/>
                </a:ext>
              </a:extLst>
            </p:cNvPr>
            <p:cNvSpPr/>
            <p:nvPr/>
          </p:nvSpPr>
          <p:spPr>
            <a:xfrm>
              <a:off x="9427448" y="439539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A5F7D84-400A-E17E-2B98-89F2A2A1206C}"/>
                </a:ext>
              </a:extLst>
            </p:cNvPr>
            <p:cNvGrpSpPr/>
            <p:nvPr/>
          </p:nvGrpSpPr>
          <p:grpSpPr>
            <a:xfrm>
              <a:off x="8894623" y="2303360"/>
              <a:ext cx="2855540" cy="950715"/>
              <a:chOff x="8881437" y="2340493"/>
              <a:chExt cx="2855540" cy="950715"/>
            </a:xfrm>
          </p:grpSpPr>
          <p:sp>
            <p:nvSpPr>
              <p:cNvPr id="102" name="Object 52">
                <a:extLst>
                  <a:ext uri="{FF2B5EF4-FFF2-40B4-BE49-F238E27FC236}">
                    <a16:creationId xmlns:a16="http://schemas.microsoft.com/office/drawing/2014/main" id="{A5BF8435-2192-E163-0A54-B1D6CA0CE8F1}"/>
                  </a:ext>
                </a:extLst>
              </p:cNvPr>
              <p:cNvSpPr txBox="1"/>
              <p:nvPr/>
            </p:nvSpPr>
            <p:spPr>
              <a:xfrm>
                <a:off x="8881437" y="234049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청순현순</a:t>
                </a:r>
                <a:endParaRPr lang="en-US" altLang="ko-KR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04" name="Object 51">
                <a:extLst>
                  <a:ext uri="{FF2B5EF4-FFF2-40B4-BE49-F238E27FC236}">
                    <a16:creationId xmlns:a16="http://schemas.microsoft.com/office/drawing/2014/main" id="{89F6277D-DED9-A8F1-55EA-3D126B22FB5A}"/>
                  </a:ext>
                </a:extLst>
              </p:cNvPr>
              <p:cNvSpPr txBox="1"/>
              <p:nvPr/>
            </p:nvSpPr>
            <p:spPr>
              <a:xfrm>
                <a:off x="8905724" y="2709796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기획 및 파이썬</a:t>
                </a:r>
                <a:endPara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05" name="Object 51">
                <a:extLst>
                  <a:ext uri="{FF2B5EF4-FFF2-40B4-BE49-F238E27FC236}">
                    <a16:creationId xmlns:a16="http://schemas.microsoft.com/office/drawing/2014/main" id="{EDE000E9-F0AA-23CD-D445-C90A6F8C9099}"/>
                  </a:ext>
                </a:extLst>
              </p:cNvPr>
              <p:cNvSpPr txBox="1"/>
              <p:nvPr/>
            </p:nvSpPr>
            <p:spPr>
              <a:xfrm>
                <a:off x="8905724" y="2968043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ISFJ</a:t>
                </a:r>
                <a:endPara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62EE28-B304-0296-202D-B53B90275CE7}"/>
                </a:ext>
              </a:extLst>
            </p:cNvPr>
            <p:cNvGrpSpPr/>
            <p:nvPr/>
          </p:nvGrpSpPr>
          <p:grpSpPr>
            <a:xfrm>
              <a:off x="9794119" y="826900"/>
              <a:ext cx="1004307" cy="881559"/>
              <a:chOff x="4163695" y="2920006"/>
              <a:chExt cx="1159732" cy="1017987"/>
            </a:xfrm>
          </p:grpSpPr>
          <p:pic>
            <p:nvPicPr>
              <p:cNvPr id="69" name="그래픽 68" descr="짧은 머리를 한 여자">
                <a:extLst>
                  <a:ext uri="{FF2B5EF4-FFF2-40B4-BE49-F238E27FC236}">
                    <a16:creationId xmlns:a16="http://schemas.microsoft.com/office/drawing/2014/main" id="{10BBCEEA-B1A3-8319-76EC-B08C33B1D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163695" y="2920006"/>
                <a:ext cx="1159732" cy="1017987"/>
              </a:xfrm>
              <a:prstGeom prst="rect">
                <a:avLst/>
              </a:prstGeom>
            </p:spPr>
          </p:pic>
          <p:pic>
            <p:nvPicPr>
              <p:cNvPr id="70" name="그래픽 69" descr="하트 눈이 있는 얼굴">
                <a:extLst>
                  <a:ext uri="{FF2B5EF4-FFF2-40B4-BE49-F238E27FC236}">
                    <a16:creationId xmlns:a16="http://schemas.microsoft.com/office/drawing/2014/main" id="{8CCF4D81-F100-D169-DBDE-843CBB93D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02697" y="3308194"/>
                <a:ext cx="451007" cy="476779"/>
              </a:xfrm>
              <a:prstGeom prst="rect">
                <a:avLst/>
              </a:prstGeom>
            </p:spPr>
          </p:pic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B1298F0-C00E-1417-5BA8-B1D2A2E98A73}"/>
              </a:ext>
            </a:extLst>
          </p:cNvPr>
          <p:cNvGrpSpPr/>
          <p:nvPr/>
        </p:nvGrpSpPr>
        <p:grpSpPr>
          <a:xfrm>
            <a:off x="4492874" y="3691901"/>
            <a:ext cx="2831253" cy="2779310"/>
            <a:chOff x="3527564" y="3691901"/>
            <a:chExt cx="2831253" cy="277931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3C3D687-8155-40A6-1384-99D147FB4015}"/>
                </a:ext>
              </a:extLst>
            </p:cNvPr>
            <p:cNvSpPr/>
            <p:nvPr/>
          </p:nvSpPr>
          <p:spPr>
            <a:xfrm>
              <a:off x="4025333" y="3691901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108E0D-D423-A699-68B3-F2187A1DB944}"/>
                </a:ext>
              </a:extLst>
            </p:cNvPr>
            <p:cNvGrpSpPr/>
            <p:nvPr/>
          </p:nvGrpSpPr>
          <p:grpSpPr>
            <a:xfrm>
              <a:off x="4457004" y="4005064"/>
              <a:ext cx="972374" cy="1071021"/>
              <a:chOff x="5789707" y="3077163"/>
              <a:chExt cx="657225" cy="723900"/>
            </a:xfrm>
          </p:grpSpPr>
          <p:pic>
            <p:nvPicPr>
              <p:cNvPr id="75" name="그래픽 74" descr="곱슬 머리를 가진 아이">
                <a:extLst>
                  <a:ext uri="{FF2B5EF4-FFF2-40B4-BE49-F238E27FC236}">
                    <a16:creationId xmlns:a16="http://schemas.microsoft.com/office/drawing/2014/main" id="{62680DE0-F950-B2E4-6414-09A58A402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89707" y="3077163"/>
                <a:ext cx="657225" cy="723900"/>
              </a:xfrm>
              <a:prstGeom prst="rect">
                <a:avLst/>
              </a:prstGeom>
            </p:spPr>
          </p:pic>
          <p:pic>
            <p:nvPicPr>
              <p:cNvPr id="76" name="그래픽 75" descr="웃는 얼굴">
                <a:extLst>
                  <a:ext uri="{FF2B5EF4-FFF2-40B4-BE49-F238E27FC236}">
                    <a16:creationId xmlns:a16="http://schemas.microsoft.com/office/drawing/2014/main" id="{75DF5193-0F26-12A4-A56A-3AE3655C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33446" y="3401927"/>
                <a:ext cx="304800" cy="314325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C2BB88E-CDA7-B6F9-9111-7993CD48D6AA}"/>
                </a:ext>
              </a:extLst>
            </p:cNvPr>
            <p:cNvGrpSpPr/>
            <p:nvPr/>
          </p:nvGrpSpPr>
          <p:grpSpPr>
            <a:xfrm>
              <a:off x="3527564" y="5534768"/>
              <a:ext cx="2831253" cy="936443"/>
              <a:chOff x="3425354" y="2387903"/>
              <a:chExt cx="2831253" cy="936443"/>
            </a:xfrm>
          </p:grpSpPr>
          <p:sp>
            <p:nvSpPr>
              <p:cNvPr id="116" name="Object 52">
                <a:extLst>
                  <a:ext uri="{FF2B5EF4-FFF2-40B4-BE49-F238E27FC236}">
                    <a16:creationId xmlns:a16="http://schemas.microsoft.com/office/drawing/2014/main" id="{7E93DE8C-A9EA-88A8-C26D-7068F45770AD}"/>
                  </a:ext>
                </a:extLst>
              </p:cNvPr>
              <p:cNvSpPr txBox="1"/>
              <p:nvPr/>
            </p:nvSpPr>
            <p:spPr>
              <a:xfrm>
                <a:off x="3425354" y="238790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큐티지니</a:t>
                </a:r>
                <a:endParaRPr lang="en-US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18F12A1A-4535-F734-63EE-09BBB49BABEA}"/>
                  </a:ext>
                </a:extLst>
              </p:cNvPr>
              <p:cNvGrpSpPr/>
              <p:nvPr/>
            </p:nvGrpSpPr>
            <p:grpSpPr>
              <a:xfrm>
                <a:off x="3425354" y="2742934"/>
                <a:ext cx="2831253" cy="581412"/>
                <a:chOff x="3425354" y="2841437"/>
                <a:chExt cx="2831253" cy="581412"/>
              </a:xfrm>
            </p:grpSpPr>
            <p:sp>
              <p:nvSpPr>
                <p:cNvPr id="118" name="Object 51">
                  <a:extLst>
                    <a:ext uri="{FF2B5EF4-FFF2-40B4-BE49-F238E27FC236}">
                      <a16:creationId xmlns:a16="http://schemas.microsoft.com/office/drawing/2014/main" id="{17E2F9C2-CFB5-66AA-A45C-40176C7AF013}"/>
                    </a:ext>
                  </a:extLst>
                </p:cNvPr>
                <p:cNvSpPr txBox="1"/>
                <p:nvPr/>
              </p:nvSpPr>
              <p:spPr>
                <a:xfrm>
                  <a:off x="3425354" y="2841437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기획 및 </a:t>
                  </a:r>
                  <a:r>
                    <a:rPr lang="ko-KR" altLang="en-US" sz="15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태블로</a:t>
                  </a:r>
                  <a:endPara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  <p:sp>
              <p:nvSpPr>
                <p:cNvPr id="119" name="Object 51">
                  <a:extLst>
                    <a:ext uri="{FF2B5EF4-FFF2-40B4-BE49-F238E27FC236}">
                      <a16:creationId xmlns:a16="http://schemas.microsoft.com/office/drawing/2014/main" id="{C7E008EA-9168-9339-84E7-8E1C277A025B}"/>
                    </a:ext>
                  </a:extLst>
                </p:cNvPr>
                <p:cNvSpPr txBox="1"/>
                <p:nvPr/>
              </p:nvSpPr>
              <p:spPr>
                <a:xfrm>
                  <a:off x="3425354" y="3099684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ESFJ</a:t>
                  </a:r>
                  <a:endPara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" name="object 11">
            <a:extLst>
              <a:ext uri="{FF2B5EF4-FFF2-40B4-BE49-F238E27FC236}">
                <a16:creationId xmlns:a16="http://schemas.microsoft.com/office/drawing/2014/main" id="{9D997B26-933B-2A60-4AA3-A8B37229EB00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새롭게 구성된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SOS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Task Force Team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의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구성원을 소개합니다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  <a:sym typeface="Wingdings" panose="05000000000000000000" pitchFamily="2" charset="2"/>
              </a:rPr>
              <a:t>.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223108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A9EC365-1CED-73D3-1A41-22C224CA4FDF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결론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D76116-38B6-DCD8-B8B0-B191567D6249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10">
            <a:extLst>
              <a:ext uri="{FF2B5EF4-FFF2-40B4-BE49-F238E27FC236}">
                <a16:creationId xmlns:a16="http://schemas.microsoft.com/office/drawing/2014/main" id="{6E3EBA41-097D-6184-25D2-515A863CFC53}"/>
              </a:ext>
            </a:extLst>
          </p:cNvPr>
          <p:cNvSpPr txBox="1"/>
          <p:nvPr/>
        </p:nvSpPr>
        <p:spPr>
          <a:xfrm>
            <a:off x="690794" y="1444724"/>
            <a:ext cx="3238615" cy="21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성별 </a:t>
            </a:r>
            <a:r>
              <a:rPr lang="en-US" altLang="ko-KR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/ </a:t>
            </a:r>
            <a:r>
              <a:rPr lang="ko-KR" altLang="en-US" sz="1600" b="1" spc="-27" dirty="0">
                <a:solidFill>
                  <a:srgbClr val="2468A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나이대별 </a:t>
            </a:r>
            <a:endParaRPr sz="1600" b="1" spc="-27" dirty="0">
              <a:solidFill>
                <a:srgbClr val="2468AA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F8669-DFBA-AC7C-4E86-8A23675E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93" y="2708921"/>
            <a:ext cx="4712525" cy="1800200"/>
          </a:xfrm>
          <a:prstGeom prst="rect">
            <a:avLst/>
          </a:prstGeom>
        </p:spPr>
      </p:pic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E23580FD-FAC0-51EE-7EF3-A6C2A852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50" y="2276872"/>
            <a:ext cx="3340016" cy="2672013"/>
          </a:xfrm>
          <a:prstGeom prst="rect">
            <a:avLst/>
          </a:prstGeom>
        </p:spPr>
      </p:pic>
      <p:pic>
        <p:nvPicPr>
          <p:cNvPr id="14" name="그래픽 13" descr="물음표 단색으로 채워진">
            <a:extLst>
              <a:ext uri="{FF2B5EF4-FFF2-40B4-BE49-F238E27FC236}">
                <a16:creationId xmlns:a16="http://schemas.microsoft.com/office/drawing/2014/main" id="{328A5835-675A-C8BE-015B-4CAEB07CE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477" y="2276872"/>
            <a:ext cx="2672013" cy="2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66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89B0AE-8CA6-539E-59AE-3209678043F1}"/>
              </a:ext>
            </a:extLst>
          </p:cNvPr>
          <p:cNvSpPr txBox="1"/>
          <p:nvPr/>
        </p:nvSpPr>
        <p:spPr>
          <a:xfrm>
            <a:off x="4073426" y="6237312"/>
            <a:ext cx="74017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* 기간 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: 2019</a:t>
            </a:r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~ 2020</a:t>
            </a:r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ko-KR" altLang="en-US" sz="1050" b="1" dirty="0" err="1">
                <a:solidFill>
                  <a:schemeClr val="bg1">
                    <a:lumMod val="50000"/>
                  </a:schemeClr>
                </a:solidFill>
              </a:rPr>
              <a:t>차이코퍼레이션</a:t>
            </a:r>
            <a:r>
              <a:rPr kumimoji="1" lang="ko-KR" altLang="en-US" sz="1050" b="1" dirty="0">
                <a:solidFill>
                  <a:schemeClr val="bg1">
                    <a:lumMod val="50000"/>
                  </a:schemeClr>
                </a:solidFill>
              </a:rPr>
              <a:t> 결제 고객 데이터와 동일 기간</a:t>
            </a:r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B19701-5817-F16D-76DE-78EC6FAB8A57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5FB89DA1-7E4A-99CB-B48A-A5E661EE3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13528"/>
              </p:ext>
            </p:extLst>
          </p:nvPr>
        </p:nvGraphicFramePr>
        <p:xfrm>
          <a:off x="9546034" y="1682066"/>
          <a:ext cx="1720363" cy="38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806">
                  <a:extLst>
                    <a:ext uri="{9D8B030D-6E8A-4147-A177-3AD203B41FA5}">
                      <a16:colId xmlns:a16="http://schemas.microsoft.com/office/drawing/2014/main" val="174850376"/>
                    </a:ext>
                  </a:extLst>
                </a:gridCol>
                <a:gridCol w="973557">
                  <a:extLst>
                    <a:ext uri="{9D8B030D-6E8A-4147-A177-3AD203B41FA5}">
                      <a16:colId xmlns:a16="http://schemas.microsoft.com/office/drawing/2014/main" val="3863426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화제어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5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35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차이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92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rgbClr val="00B0F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할인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93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결제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737319"/>
                  </a:ext>
                </a:extLst>
              </a:tr>
              <a:tr h="123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32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rgbClr val="00B0F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혜택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0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은행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49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49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solidFill>
                            <a:schemeClr val="tx2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958621"/>
                  </a:ext>
                </a:extLst>
              </a:tr>
            </a:tbl>
          </a:graphicData>
        </a:graphic>
      </p:graphicFrame>
      <p:pic>
        <p:nvPicPr>
          <p:cNvPr id="20" name="그림 1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9C514DD-DE53-4C7D-3C5F-600C003DD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82" y="1510503"/>
            <a:ext cx="4205037" cy="4321197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9133BB9A-FBD0-E404-CE4F-7693889AB914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App Review</a:t>
            </a:r>
            <a:endParaRPr lang="ko-KR" altLang="en-US" sz="2400" b="1" spc="-6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VOPUE+SpoqaHanSans-Bold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2FA7C2CC-0894-C45F-D38C-79A705B4108A}"/>
              </a:ext>
            </a:extLst>
          </p:cNvPr>
          <p:cNvSpPr txBox="1"/>
          <p:nvPr/>
        </p:nvSpPr>
        <p:spPr>
          <a:xfrm>
            <a:off x="726975" y="1319101"/>
            <a:ext cx="2623641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고객의 니즈를 파악하여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마케팅 정책 수립에 도움이 되고자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구글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App Review Data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를 제공합니다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8782F7-C08F-5751-BDAA-E6DDD280BC5D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>
            <a:extLst>
              <a:ext uri="{FF2B5EF4-FFF2-40B4-BE49-F238E27FC236}">
                <a16:creationId xmlns:a16="http://schemas.microsoft.com/office/drawing/2014/main" id="{0B0ED9F2-2792-8BC6-1770-399CCBCF2D6F}"/>
              </a:ext>
            </a:extLst>
          </p:cNvPr>
          <p:cNvSpPr txBox="1"/>
          <p:nvPr/>
        </p:nvSpPr>
        <p:spPr>
          <a:xfrm>
            <a:off x="4165104" y="729253"/>
            <a:ext cx="6389042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 err="1">
                <a:solidFill>
                  <a:srgbClr val="222F57"/>
                </a:solidFill>
                <a:latin typeface="+mn-ea"/>
                <a:cs typeface="WGMRLG+SpoqaHanSans-Regular"/>
              </a:rPr>
              <a:t>차이코퍼레이션</a:t>
            </a: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 </a:t>
            </a:r>
            <a:r>
              <a:rPr lang="en-US" altLang="ko-KR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App Review Data</a:t>
            </a:r>
            <a:endParaRPr lang="ko-KR" altLang="en-US" b="1" spc="-25" dirty="0">
              <a:solidFill>
                <a:srgbClr val="222F57"/>
              </a:solidFill>
              <a:latin typeface="+mn-ea"/>
              <a:cs typeface="WGMRLG+SpoqaHanSans-Regular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FC6E8C-35D9-CBB9-B61F-1088098A8437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71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19EF96-FF04-F82E-A051-F43B603E919A}"/>
              </a:ext>
            </a:extLst>
          </p:cNvPr>
          <p:cNvSpPr/>
          <p:nvPr/>
        </p:nvSpPr>
        <p:spPr>
          <a:xfrm>
            <a:off x="3593210" y="0"/>
            <a:ext cx="8586089" cy="685800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CA4407D7-40E9-E634-1242-F6DF500D7DAB}"/>
              </a:ext>
            </a:extLst>
          </p:cNvPr>
          <p:cNvSpPr txBox="1"/>
          <p:nvPr/>
        </p:nvSpPr>
        <p:spPr>
          <a:xfrm>
            <a:off x="4165104" y="4318866"/>
            <a:ext cx="6259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데이터셋 </a:t>
            </a: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기간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이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년 이상이 아닌 </a:t>
            </a:r>
            <a:r>
              <a:rPr lang="en-US" altLang="ko-KR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8</a:t>
            </a: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개월인 점 </a:t>
            </a:r>
            <a:endParaRPr lang="en-US" altLang="ko-KR" sz="1400" b="1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제공 혜택 별 유저 유입 수와 결제 건수를 확인할 수 있었으면 유의미했을 것으로 판단됩니다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.</a:t>
            </a:r>
            <a:endParaRPr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한계점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222F57"/>
                </a:solidFill>
                <a:latin typeface="+mn-ea"/>
                <a:cs typeface="ANPWQG+SpoqaHanSans-Light"/>
              </a:rPr>
              <a:t>데이터 분석 과정에서 느낀</a:t>
            </a:r>
            <a:endParaRPr lang="en-US" altLang="ko-KR" sz="1200" spc="-30" dirty="0">
              <a:solidFill>
                <a:srgbClr val="222F57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rgbClr val="222F57"/>
                </a:solidFill>
                <a:latin typeface="+mn-ea"/>
                <a:cs typeface="ANPWQG+SpoqaHanSans-Light"/>
              </a:rPr>
              <a:t>데이터셋의 한계점과 아쉬운 점</a:t>
            </a:r>
            <a:endParaRPr lang="en-US" altLang="ko-KR" sz="1200" spc="-30" dirty="0">
              <a:solidFill>
                <a:srgbClr val="222F57"/>
              </a:solidFill>
              <a:latin typeface="+mn-ea"/>
              <a:cs typeface="ANPWQG+SpoqaHanSans-Light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7">
            <a:extLst>
              <a:ext uri="{FF2B5EF4-FFF2-40B4-BE49-F238E27FC236}">
                <a16:creationId xmlns:a16="http://schemas.microsoft.com/office/drawing/2014/main" id="{72285E11-B477-310B-E570-ED5B3D766991}"/>
              </a:ext>
            </a:extLst>
          </p:cNvPr>
          <p:cNvSpPr txBox="1"/>
          <p:nvPr/>
        </p:nvSpPr>
        <p:spPr>
          <a:xfrm>
            <a:off x="4165104" y="729252"/>
            <a:ext cx="3593347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ko-KR" altLang="en-US" b="1" spc="-25" dirty="0">
                <a:solidFill>
                  <a:schemeClr val="bg1"/>
                </a:solidFill>
                <a:latin typeface="+mn-ea"/>
                <a:cs typeface="WGMRLG+SpoqaHanSans-Regular"/>
              </a:rPr>
              <a:t>한계점 및 아쉬운 점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052DB3-91B0-0825-D620-B30481494C09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10">
            <a:extLst>
              <a:ext uri="{FF2B5EF4-FFF2-40B4-BE49-F238E27FC236}">
                <a16:creationId xmlns:a16="http://schemas.microsoft.com/office/drawing/2014/main" id="{D4BFB61E-7932-2652-D249-7AC7D8BB03D8}"/>
              </a:ext>
            </a:extLst>
          </p:cNvPr>
          <p:cNvSpPr txBox="1"/>
          <p:nvPr/>
        </p:nvSpPr>
        <p:spPr>
          <a:xfrm>
            <a:off x="4165103" y="1468308"/>
            <a:ext cx="1897439" cy="21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2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한계점</a:t>
            </a:r>
            <a:r>
              <a:rPr lang="ko-KR" altLang="en-US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 </a:t>
            </a:r>
            <a:r>
              <a:rPr lang="en-US" altLang="ko-KR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1</a:t>
            </a:r>
            <a:r>
              <a:rPr lang="en-US" altLang="ko-KR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.</a:t>
            </a:r>
            <a:endParaRPr sz="1600" b="1" spc="-27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F8790A2-B66A-1643-C615-B058C2B5B55E}"/>
              </a:ext>
            </a:extLst>
          </p:cNvPr>
          <p:cNvSpPr txBox="1"/>
          <p:nvPr/>
        </p:nvSpPr>
        <p:spPr>
          <a:xfrm>
            <a:off x="4165104" y="1844824"/>
            <a:ext cx="6259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판매자 식별 번호가 </a:t>
            </a:r>
            <a:r>
              <a:rPr lang="en-US" altLang="ko-KR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1-10</a:t>
            </a: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까지의 번호로만 구성</a:t>
            </a:r>
            <a:endParaRPr lang="en-US" altLang="ko-KR" sz="1400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성별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나이대별 차이가 없어서 어떠한 가맹점을 예측할 수 없었습니다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.</a:t>
            </a:r>
            <a:endParaRPr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1BF29517-20FB-A24A-0D72-293E800EEAA8}"/>
              </a:ext>
            </a:extLst>
          </p:cNvPr>
          <p:cNvSpPr txBox="1"/>
          <p:nvPr/>
        </p:nvSpPr>
        <p:spPr>
          <a:xfrm>
            <a:off x="4165103" y="2706516"/>
            <a:ext cx="1897439" cy="21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2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한계점</a:t>
            </a:r>
            <a:r>
              <a:rPr lang="ko-KR" altLang="en-US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 </a:t>
            </a:r>
            <a:r>
              <a:rPr lang="en-US" altLang="ko-KR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2</a:t>
            </a:r>
            <a:r>
              <a:rPr lang="en-US" altLang="ko-KR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.</a:t>
            </a:r>
            <a:endParaRPr sz="1600" b="1" spc="-27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C9B01FDD-55FE-918A-BD90-9914701B05D3}"/>
              </a:ext>
            </a:extLst>
          </p:cNvPr>
          <p:cNvSpPr txBox="1"/>
          <p:nvPr/>
        </p:nvSpPr>
        <p:spPr>
          <a:xfrm>
            <a:off x="4165104" y="3083032"/>
            <a:ext cx="73100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기존 쿠폰 제공 시기</a:t>
            </a:r>
            <a:r>
              <a:rPr lang="en-US" altLang="ko-KR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 </a:t>
            </a: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및 종류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가 </a:t>
            </a:r>
            <a:r>
              <a:rPr lang="ko-KR" altLang="en-US" sz="1600" b="1" dirty="0" err="1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미제공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된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 점 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제공 혜택 별 결제 건수를 확인할 수 있다면 제공 예정 쿠폰이 가져올 사용률 증대를 수치로 볼 수 있었을 것 같습니다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.</a:t>
            </a:r>
            <a:endParaRPr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106A788-5CA8-7727-0CB9-985BA0500D3F}"/>
              </a:ext>
            </a:extLst>
          </p:cNvPr>
          <p:cNvSpPr txBox="1"/>
          <p:nvPr/>
        </p:nvSpPr>
        <p:spPr>
          <a:xfrm>
            <a:off x="4165103" y="3944724"/>
            <a:ext cx="1897439" cy="21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2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한계점</a:t>
            </a:r>
            <a:r>
              <a:rPr lang="ko-KR" altLang="en-US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 </a:t>
            </a:r>
            <a:r>
              <a:rPr lang="en-US" altLang="ko-KR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3</a:t>
            </a:r>
            <a:r>
              <a:rPr lang="en-US" altLang="ko-KR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.</a:t>
            </a:r>
            <a:endParaRPr sz="1600" b="1" spc="-27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06526BC-CD20-5073-4E71-C19AC37A7A56}"/>
              </a:ext>
            </a:extLst>
          </p:cNvPr>
          <p:cNvSpPr txBox="1"/>
          <p:nvPr/>
        </p:nvSpPr>
        <p:spPr>
          <a:xfrm>
            <a:off x="4165103" y="5242711"/>
            <a:ext cx="1897439" cy="21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8"/>
              </a:lnSpc>
            </a:pPr>
            <a:r>
              <a:rPr lang="ko-KR" altLang="en-US" sz="12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한계점</a:t>
            </a:r>
            <a:r>
              <a:rPr lang="ko-KR" altLang="en-US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 </a:t>
            </a:r>
            <a:r>
              <a:rPr lang="en-US" altLang="ko-KR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4</a:t>
            </a:r>
            <a:r>
              <a:rPr lang="en-US" altLang="ko-KR" sz="1600" b="1" spc="-27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VOPUE+SpoqaHanSans-Bold"/>
              </a:rPr>
              <a:t>.</a:t>
            </a:r>
            <a:endParaRPr sz="1600" b="1" spc="-27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VOPUE+SpoqaHanSans-Bold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D60647C9-80ED-E4AB-012B-3C6D031B86C1}"/>
              </a:ext>
            </a:extLst>
          </p:cNvPr>
          <p:cNvSpPr txBox="1"/>
          <p:nvPr/>
        </p:nvSpPr>
        <p:spPr>
          <a:xfrm>
            <a:off x="4165104" y="5619227"/>
            <a:ext cx="6259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err="1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차이코퍼레이션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이란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 회사명이 갖는 </a:t>
            </a:r>
            <a:r>
              <a:rPr lang="ko-KR" altLang="en-US" sz="1600" b="1" dirty="0">
                <a:solidFill>
                  <a:srgbClr val="47BBD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외국계 기업 이미지</a:t>
            </a:r>
            <a:endParaRPr lang="en-US" altLang="ko-KR" sz="1400" b="1" dirty="0">
              <a:solidFill>
                <a:srgbClr val="47BBD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빨간색을 사용하는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CI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차이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란 단어에서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중국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＇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을 연상 시키므로 유저 유입에 한계가 있을 것 같습니다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WGMRLG+SpoqaHanSans-Regular"/>
              </a:rPr>
              <a:t>.</a:t>
            </a:r>
            <a:endParaRPr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WGMRLG+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05653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19EF96-FF04-F82E-A051-F43B603E919A}"/>
              </a:ext>
            </a:extLst>
          </p:cNvPr>
          <p:cNvSpPr/>
          <p:nvPr/>
        </p:nvSpPr>
        <p:spPr>
          <a:xfrm>
            <a:off x="0" y="0"/>
            <a:ext cx="12179300" cy="6858000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3" y="583914"/>
            <a:ext cx="4177435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프로젝트 진행 소감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900BF01-F04B-5108-2A76-0E6EECE5D34F}"/>
              </a:ext>
            </a:extLst>
          </p:cNvPr>
          <p:cNvSpPr/>
          <p:nvPr/>
        </p:nvSpPr>
        <p:spPr>
          <a:xfrm>
            <a:off x="2878252" y="1961213"/>
            <a:ext cx="3114737" cy="1384344"/>
          </a:xfrm>
          <a:prstGeom prst="wedgeRoundRectCallout">
            <a:avLst>
              <a:gd name="adj1" fmla="val -56456"/>
              <a:gd name="adj2" fmla="val 19730"/>
              <a:gd name="adj3" fmla="val 16667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분석가라는 직업을 조금이나마 맛볼 수 있었습니다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리터러시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능력과 데이터 분석가의 자세를 배울 수 있었습니다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42E574E7-1E65-8700-762C-1E1ADE9D8251}"/>
              </a:ext>
            </a:extLst>
          </p:cNvPr>
          <p:cNvSpPr/>
          <p:nvPr/>
        </p:nvSpPr>
        <p:spPr>
          <a:xfrm>
            <a:off x="6394283" y="1961213"/>
            <a:ext cx="2999540" cy="1384344"/>
          </a:xfrm>
          <a:prstGeom prst="wedgeRoundRectCallout">
            <a:avLst>
              <a:gd name="adj1" fmla="val 59569"/>
              <a:gd name="adj2" fmla="val 18142"/>
              <a:gd name="adj3" fmla="val 16667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과정을 통해 배운 코딩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시각화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리터러시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역량을 다시금 연습하고 적용해보았고 현업 강사님들께 많이 배웠습니다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~</a:t>
            </a:r>
            <a:endParaRPr lang="ko-KR" altLang="en-US" sz="15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F8345F7-5B2E-E19A-4061-7D5FE8DA773C}"/>
              </a:ext>
            </a:extLst>
          </p:cNvPr>
          <p:cNvSpPr/>
          <p:nvPr/>
        </p:nvSpPr>
        <p:spPr>
          <a:xfrm>
            <a:off x="8483703" y="4440967"/>
            <a:ext cx="3114737" cy="1384344"/>
          </a:xfrm>
          <a:prstGeom prst="wedgeRoundRectCallout">
            <a:avLst>
              <a:gd name="adj1" fmla="val -56710"/>
              <a:gd name="adj2" fmla="val 15466"/>
              <a:gd name="adj3" fmla="val 16667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훌륭한 팀워크가 무엇인지 경험해서 좋았고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리터러시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역량이 중요하다는 것을 느낄 수 있는 프로젝트였습니다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15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BF90E1F-00F6-CC3E-0AF5-D5C6C4AC727A}"/>
              </a:ext>
            </a:extLst>
          </p:cNvPr>
          <p:cNvSpPr/>
          <p:nvPr/>
        </p:nvSpPr>
        <p:spPr>
          <a:xfrm>
            <a:off x="727129" y="4437496"/>
            <a:ext cx="2999540" cy="1384344"/>
          </a:xfrm>
          <a:prstGeom prst="wedgeRoundRectCallout">
            <a:avLst>
              <a:gd name="adj1" fmla="val 58958"/>
              <a:gd name="adj2" fmla="val 3008"/>
              <a:gd name="adj3" fmla="val 16667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스킬도 중요하지만 데이터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리터러시</a:t>
            </a:r>
            <a:r>
              <a:rPr lang="ko-KR" altLang="en-US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역량이 더 중요하다는 것을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깨달았습니다</a:t>
            </a:r>
            <a:r>
              <a:rPr lang="en-US" altLang="ko-KR" sz="15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15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A9F3E4A-7C22-D604-4152-F09E744D5403}"/>
              </a:ext>
            </a:extLst>
          </p:cNvPr>
          <p:cNvGrpSpPr/>
          <p:nvPr/>
        </p:nvGrpSpPr>
        <p:grpSpPr>
          <a:xfrm>
            <a:off x="833065" y="1853777"/>
            <a:ext cx="1692000" cy="1692000"/>
            <a:chOff x="833065" y="2172601"/>
            <a:chExt cx="1692000" cy="1692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4BBD913-F090-BD32-9DA5-E1DAFF4515A4}"/>
                </a:ext>
              </a:extLst>
            </p:cNvPr>
            <p:cNvSpPr/>
            <p:nvPr/>
          </p:nvSpPr>
          <p:spPr>
            <a:xfrm>
              <a:off x="833065" y="2172601"/>
              <a:ext cx="1692000" cy="1692000"/>
            </a:xfrm>
            <a:prstGeom prst="ellipse">
              <a:avLst/>
            </a:prstGeom>
            <a:noFill/>
            <a:ln>
              <a:solidFill>
                <a:srgbClr val="47B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9E968D5-3D94-BDAC-9DB5-4ECB3137410A}"/>
                </a:ext>
              </a:extLst>
            </p:cNvPr>
            <p:cNvGrpSpPr/>
            <p:nvPr/>
          </p:nvGrpSpPr>
          <p:grpSpPr>
            <a:xfrm>
              <a:off x="1192505" y="2476995"/>
              <a:ext cx="888703" cy="1057980"/>
              <a:chOff x="5790003" y="3071812"/>
              <a:chExt cx="600075" cy="714375"/>
            </a:xfrm>
          </p:grpSpPr>
          <p:pic>
            <p:nvPicPr>
              <p:cNvPr id="23" name="그래픽 22" descr="곱슬 머리를 가진 소년">
                <a:extLst>
                  <a:ext uri="{FF2B5EF4-FFF2-40B4-BE49-F238E27FC236}">
                    <a16:creationId xmlns:a16="http://schemas.microsoft.com/office/drawing/2014/main" id="{1AF63C44-73B7-05F0-22F0-C692066A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90003" y="3071812"/>
                <a:ext cx="600075" cy="714375"/>
              </a:xfrm>
              <a:prstGeom prst="rect">
                <a:avLst/>
              </a:prstGeom>
            </p:spPr>
          </p:pic>
          <p:pic>
            <p:nvPicPr>
              <p:cNvPr id="24" name="그래픽 23" descr="웃는 얼굴">
                <a:extLst>
                  <a:ext uri="{FF2B5EF4-FFF2-40B4-BE49-F238E27FC236}">
                    <a16:creationId xmlns:a16="http://schemas.microsoft.com/office/drawing/2014/main" id="{87397152-9C85-6947-C751-109CB6877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91699" y="3371234"/>
                <a:ext cx="304800" cy="314325"/>
              </a:xfrm>
              <a:prstGeom prst="rect">
                <a:avLst/>
              </a:prstGeom>
            </p:spPr>
          </p:pic>
        </p:grp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5BC3AD14-0536-BEA1-583C-A7918ADAD97B}"/>
              </a:ext>
            </a:extLst>
          </p:cNvPr>
          <p:cNvSpPr/>
          <p:nvPr/>
        </p:nvSpPr>
        <p:spPr>
          <a:xfrm>
            <a:off x="6427058" y="4440967"/>
            <a:ext cx="1789890" cy="1716393"/>
          </a:xfrm>
          <a:prstGeom prst="ellipse">
            <a:avLst/>
          </a:prstGeom>
          <a:noFill/>
          <a:ln>
            <a:solidFill>
              <a:srgbClr val="222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7610DB-B44B-9962-9978-34552F0E8039}"/>
              </a:ext>
            </a:extLst>
          </p:cNvPr>
          <p:cNvSpPr/>
          <p:nvPr/>
        </p:nvSpPr>
        <p:spPr>
          <a:xfrm>
            <a:off x="9808550" y="2172602"/>
            <a:ext cx="1789890" cy="1716393"/>
          </a:xfrm>
          <a:prstGeom prst="ellipse">
            <a:avLst/>
          </a:prstGeom>
          <a:noFill/>
          <a:ln>
            <a:solidFill>
              <a:srgbClr val="222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327BE65-DB6A-3C00-408A-516BC5BA3B50}"/>
              </a:ext>
            </a:extLst>
          </p:cNvPr>
          <p:cNvGrpSpPr/>
          <p:nvPr/>
        </p:nvGrpSpPr>
        <p:grpSpPr>
          <a:xfrm>
            <a:off x="4134105" y="4271471"/>
            <a:ext cx="1789890" cy="1716393"/>
            <a:chOff x="4134105" y="4440967"/>
            <a:chExt cx="1789890" cy="171639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E29DBDC-BAF0-A8C9-0AC8-4239D0CB37AB}"/>
                </a:ext>
              </a:extLst>
            </p:cNvPr>
            <p:cNvSpPr/>
            <p:nvPr/>
          </p:nvSpPr>
          <p:spPr>
            <a:xfrm>
              <a:off x="4134105" y="4440967"/>
              <a:ext cx="1789890" cy="1716393"/>
            </a:xfrm>
            <a:prstGeom prst="ellipse">
              <a:avLst/>
            </a:prstGeom>
            <a:noFill/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1BA459F-68BD-0D85-5772-E697DB0D6BE9}"/>
                </a:ext>
              </a:extLst>
            </p:cNvPr>
            <p:cNvGrpSpPr/>
            <p:nvPr/>
          </p:nvGrpSpPr>
          <p:grpSpPr>
            <a:xfrm>
              <a:off x="4511004" y="4675602"/>
              <a:ext cx="972374" cy="1071021"/>
              <a:chOff x="5789707" y="3077163"/>
              <a:chExt cx="657225" cy="723900"/>
            </a:xfrm>
          </p:grpSpPr>
          <p:pic>
            <p:nvPicPr>
              <p:cNvPr id="56" name="그래픽 55" descr="곱슬 머리를 가진 아이">
                <a:extLst>
                  <a:ext uri="{FF2B5EF4-FFF2-40B4-BE49-F238E27FC236}">
                    <a16:creationId xmlns:a16="http://schemas.microsoft.com/office/drawing/2014/main" id="{F48A1DE3-0B60-DC93-AD52-82B2E6503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89707" y="3077163"/>
                <a:ext cx="657225" cy="723900"/>
              </a:xfrm>
              <a:prstGeom prst="rect">
                <a:avLst/>
              </a:prstGeom>
            </p:spPr>
          </p:pic>
          <p:pic>
            <p:nvPicPr>
              <p:cNvPr id="57" name="그래픽 56" descr="웃는 얼굴">
                <a:extLst>
                  <a:ext uri="{FF2B5EF4-FFF2-40B4-BE49-F238E27FC236}">
                    <a16:creationId xmlns:a16="http://schemas.microsoft.com/office/drawing/2014/main" id="{499B8898-BC8D-8D83-F9A4-9E811090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33446" y="3401927"/>
                <a:ext cx="304800" cy="314325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EC0745-F39D-9A02-C1E0-08663790BD4F}"/>
              </a:ext>
            </a:extLst>
          </p:cNvPr>
          <p:cNvGrpSpPr/>
          <p:nvPr/>
        </p:nvGrpSpPr>
        <p:grpSpPr>
          <a:xfrm>
            <a:off x="9827456" y="1853777"/>
            <a:ext cx="1692000" cy="1692000"/>
            <a:chOff x="9827456" y="2172601"/>
            <a:chExt cx="1692000" cy="16920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42A9513-B11E-EE61-DD9D-96A8EE0EDD12}"/>
                </a:ext>
              </a:extLst>
            </p:cNvPr>
            <p:cNvGrpSpPr/>
            <p:nvPr/>
          </p:nvGrpSpPr>
          <p:grpSpPr>
            <a:xfrm>
              <a:off x="10175221" y="2559963"/>
              <a:ext cx="1004307" cy="881559"/>
              <a:chOff x="4163695" y="2920006"/>
              <a:chExt cx="1159732" cy="1017987"/>
            </a:xfrm>
          </p:grpSpPr>
          <p:pic>
            <p:nvPicPr>
              <p:cNvPr id="43" name="그래픽 42" descr="짧은 머리를 한 여자">
                <a:extLst>
                  <a:ext uri="{FF2B5EF4-FFF2-40B4-BE49-F238E27FC236}">
                    <a16:creationId xmlns:a16="http://schemas.microsoft.com/office/drawing/2014/main" id="{E0287374-A998-7A03-C0AD-A93F8B61C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163695" y="2920006"/>
                <a:ext cx="1159732" cy="1017987"/>
              </a:xfrm>
              <a:prstGeom prst="rect">
                <a:avLst/>
              </a:prstGeom>
            </p:spPr>
          </p:pic>
          <p:pic>
            <p:nvPicPr>
              <p:cNvPr id="44" name="그래픽 43" descr="하트 눈이 있는 얼굴">
                <a:extLst>
                  <a:ext uri="{FF2B5EF4-FFF2-40B4-BE49-F238E27FC236}">
                    <a16:creationId xmlns:a16="http://schemas.microsoft.com/office/drawing/2014/main" id="{6F52028D-1CF4-0693-FC01-BAA127B96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702697" y="3308194"/>
                <a:ext cx="451007" cy="476779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C08EC98-161A-4D5A-0090-33D7E9043AFB}"/>
                </a:ext>
              </a:extLst>
            </p:cNvPr>
            <p:cNvSpPr/>
            <p:nvPr/>
          </p:nvSpPr>
          <p:spPr>
            <a:xfrm>
              <a:off x="9827456" y="2172601"/>
              <a:ext cx="1692000" cy="1692000"/>
            </a:xfrm>
            <a:prstGeom prst="ellipse">
              <a:avLst/>
            </a:prstGeom>
            <a:noFill/>
            <a:ln>
              <a:solidFill>
                <a:srgbClr val="47B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356E1A2-F967-356F-6259-60DF6BE29B21}"/>
              </a:ext>
            </a:extLst>
          </p:cNvPr>
          <p:cNvGrpSpPr/>
          <p:nvPr/>
        </p:nvGrpSpPr>
        <p:grpSpPr>
          <a:xfrm>
            <a:off x="6551611" y="4219127"/>
            <a:ext cx="1692000" cy="1692000"/>
            <a:chOff x="6551611" y="4388623"/>
            <a:chExt cx="1692000" cy="169200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90EBC81-1250-019A-602B-85F67100C7CA}"/>
                </a:ext>
              </a:extLst>
            </p:cNvPr>
            <p:cNvGrpSpPr/>
            <p:nvPr/>
          </p:nvGrpSpPr>
          <p:grpSpPr>
            <a:xfrm>
              <a:off x="6895458" y="4653165"/>
              <a:ext cx="1004306" cy="1115896"/>
              <a:chOff x="9346702" y="2725655"/>
              <a:chExt cx="942975" cy="1047750"/>
            </a:xfrm>
          </p:grpSpPr>
          <p:pic>
            <p:nvPicPr>
              <p:cNvPr id="29" name="그래픽 28" descr="긴 머리를 가진 여자">
                <a:extLst>
                  <a:ext uri="{FF2B5EF4-FFF2-40B4-BE49-F238E27FC236}">
                    <a16:creationId xmlns:a16="http://schemas.microsoft.com/office/drawing/2014/main" id="{40AC9723-A8A7-7CAB-6665-AF8B58E51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6702" y="2725655"/>
                <a:ext cx="942975" cy="1047750"/>
              </a:xfrm>
              <a:prstGeom prst="rect">
                <a:avLst/>
              </a:prstGeom>
            </p:spPr>
          </p:pic>
          <p:pic>
            <p:nvPicPr>
              <p:cNvPr id="30" name="그래픽 29" descr="하트 눈이 있는 얼굴">
                <a:extLst>
                  <a:ext uri="{FF2B5EF4-FFF2-40B4-BE49-F238E27FC236}">
                    <a16:creationId xmlns:a16="http://schemas.microsoft.com/office/drawing/2014/main" id="{EB160F52-DF75-9950-7B5A-B195806D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64926" y="3073318"/>
                <a:ext cx="333375" cy="352425"/>
              </a:xfrm>
              <a:prstGeom prst="rect">
                <a:avLst/>
              </a:prstGeom>
            </p:spPr>
          </p:pic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54CCADB-DDC3-00B7-7C7D-1D72850C27B8}"/>
                </a:ext>
              </a:extLst>
            </p:cNvPr>
            <p:cNvSpPr/>
            <p:nvPr/>
          </p:nvSpPr>
          <p:spPr>
            <a:xfrm>
              <a:off x="6551611" y="4388623"/>
              <a:ext cx="1692000" cy="1692000"/>
            </a:xfrm>
            <a:prstGeom prst="ellipse">
              <a:avLst/>
            </a:prstGeom>
            <a:noFill/>
            <a:ln>
              <a:solidFill>
                <a:srgbClr val="47B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45A9BA48-0C6D-58A5-FA1C-E8C28CB88214}"/>
              </a:ext>
            </a:extLst>
          </p:cNvPr>
          <p:cNvSpPr/>
          <p:nvPr/>
        </p:nvSpPr>
        <p:spPr>
          <a:xfrm>
            <a:off x="4160495" y="4219127"/>
            <a:ext cx="1692000" cy="1692000"/>
          </a:xfrm>
          <a:prstGeom prst="ellipse">
            <a:avLst/>
          </a:prstGeom>
          <a:noFill/>
          <a:ln>
            <a:solidFill>
              <a:srgbClr val="47B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224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fabiovisentin.com/photography/photo/25/sky-wallpaper-02939.jpg">
            <a:extLst>
              <a:ext uri="{FF2B5EF4-FFF2-40B4-BE49-F238E27FC236}">
                <a16:creationId xmlns:a16="http://schemas.microsoft.com/office/drawing/2014/main" id="{8ABF9BDB-F990-5141-3A99-E07144E8F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4"/>
          <a:stretch/>
        </p:blipFill>
        <p:spPr bwMode="auto">
          <a:xfrm>
            <a:off x="-2630" y="0"/>
            <a:ext cx="12184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1"/>
          <p:cNvSpPr/>
          <p:nvPr/>
        </p:nvSpPr>
        <p:spPr>
          <a:xfrm>
            <a:off x="545034" y="-7732240"/>
            <a:ext cx="12185650" cy="68643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43E40F-240C-4570-2B9C-396E42D359B4}"/>
              </a:ext>
            </a:extLst>
          </p:cNvPr>
          <p:cNvSpPr/>
          <p:nvPr/>
        </p:nvSpPr>
        <p:spPr>
          <a:xfrm>
            <a:off x="-635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CD59-7DD3-AB6E-B996-9DA6183DB67A}"/>
              </a:ext>
            </a:extLst>
          </p:cNvPr>
          <p:cNvSpPr txBox="1"/>
          <p:nvPr/>
        </p:nvSpPr>
        <p:spPr>
          <a:xfrm>
            <a:off x="2352929" y="2839624"/>
            <a:ext cx="748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화창한 앞날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응원합니다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고생하셨습니다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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33BDF-47BA-C341-B9FC-15BA6D786CB1}"/>
              </a:ext>
            </a:extLst>
          </p:cNvPr>
          <p:cNvSpPr txBox="1"/>
          <p:nvPr/>
        </p:nvSpPr>
        <p:spPr>
          <a:xfrm>
            <a:off x="4095587" y="3625895"/>
            <a:ext cx="4000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CD0B00-42C0-A206-993E-E5E532688DDC}"/>
              </a:ext>
            </a:extLst>
          </p:cNvPr>
          <p:cNvCxnSpPr>
            <a:cxnSpLocks/>
          </p:cNvCxnSpPr>
          <p:nvPr/>
        </p:nvCxnSpPr>
        <p:spPr>
          <a:xfrm>
            <a:off x="3756000" y="3429000"/>
            <a:ext cx="4680000" cy="0"/>
          </a:xfrm>
          <a:prstGeom prst="line">
            <a:avLst/>
          </a:prstGeom>
          <a:ln w="6350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B80C345-D244-ECA8-6B62-7A5B5F4124C3}"/>
              </a:ext>
            </a:extLst>
          </p:cNvPr>
          <p:cNvSpPr/>
          <p:nvPr/>
        </p:nvSpPr>
        <p:spPr>
          <a:xfrm>
            <a:off x="-136" y="2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9FE80C0-174A-8508-A2AA-142C65EB8976}"/>
              </a:ext>
            </a:extLst>
          </p:cNvPr>
          <p:cNvGrpSpPr/>
          <p:nvPr/>
        </p:nvGrpSpPr>
        <p:grpSpPr>
          <a:xfrm>
            <a:off x="4492874" y="536456"/>
            <a:ext cx="2831253" cy="2802752"/>
            <a:chOff x="3504652" y="476672"/>
            <a:chExt cx="2831253" cy="28027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AD53C4-E07E-8395-C957-87799AEC0186}"/>
                </a:ext>
              </a:extLst>
            </p:cNvPr>
            <p:cNvSpPr/>
            <p:nvPr/>
          </p:nvSpPr>
          <p:spPr>
            <a:xfrm>
              <a:off x="4025333" y="476672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794671A-9008-0F1B-3FD8-0687E1CE6B38}"/>
                </a:ext>
              </a:extLst>
            </p:cNvPr>
            <p:cNvGrpSpPr/>
            <p:nvPr/>
          </p:nvGrpSpPr>
          <p:grpSpPr>
            <a:xfrm>
              <a:off x="4480867" y="781066"/>
              <a:ext cx="888703" cy="1057980"/>
              <a:chOff x="5790003" y="3071812"/>
              <a:chExt cx="600075" cy="714375"/>
            </a:xfrm>
          </p:grpSpPr>
          <p:pic>
            <p:nvPicPr>
              <p:cNvPr id="72" name="그래픽 71" descr="곱슬 머리를 가진 소년">
                <a:extLst>
                  <a:ext uri="{FF2B5EF4-FFF2-40B4-BE49-F238E27FC236}">
                    <a16:creationId xmlns:a16="http://schemas.microsoft.com/office/drawing/2014/main" id="{D4516377-8E77-FA6A-2537-117C0EDEC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90003" y="3071812"/>
                <a:ext cx="600075" cy="714375"/>
              </a:xfrm>
              <a:prstGeom prst="rect">
                <a:avLst/>
              </a:prstGeom>
            </p:spPr>
          </p:pic>
          <p:pic>
            <p:nvPicPr>
              <p:cNvPr id="73" name="그래픽 72" descr="웃는 얼굴">
                <a:extLst>
                  <a:ext uri="{FF2B5EF4-FFF2-40B4-BE49-F238E27FC236}">
                    <a16:creationId xmlns:a16="http://schemas.microsoft.com/office/drawing/2014/main" id="{213BA7CE-AA87-0274-9591-0866BF579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1699" y="3371234"/>
                <a:ext cx="304800" cy="314325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053F67B-DDE8-6F3F-CBC2-C7981C63DF78}"/>
                </a:ext>
              </a:extLst>
            </p:cNvPr>
            <p:cNvGrpSpPr/>
            <p:nvPr/>
          </p:nvGrpSpPr>
          <p:grpSpPr>
            <a:xfrm>
              <a:off x="3504652" y="2342981"/>
              <a:ext cx="2831253" cy="936443"/>
              <a:chOff x="3425354" y="2387903"/>
              <a:chExt cx="2831253" cy="936443"/>
            </a:xfrm>
          </p:grpSpPr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587247DD-5782-0448-C6DF-E15367DB6786}"/>
                  </a:ext>
                </a:extLst>
              </p:cNvPr>
              <p:cNvSpPr txBox="1"/>
              <p:nvPr/>
            </p:nvSpPr>
            <p:spPr>
              <a:xfrm>
                <a:off x="3425354" y="238790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상큼민준</a:t>
                </a:r>
                <a:endParaRPr lang="en-US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B232151-24C9-D5F4-CB9F-E5DF4C265488}"/>
                  </a:ext>
                </a:extLst>
              </p:cNvPr>
              <p:cNvGrpSpPr/>
              <p:nvPr/>
            </p:nvGrpSpPr>
            <p:grpSpPr>
              <a:xfrm>
                <a:off x="3425354" y="2742934"/>
                <a:ext cx="2831253" cy="581412"/>
                <a:chOff x="3425354" y="2841437"/>
                <a:chExt cx="2831253" cy="581412"/>
              </a:xfrm>
            </p:grpSpPr>
            <p:sp>
              <p:nvSpPr>
                <p:cNvPr id="53" name="Object 51">
                  <a:extLst>
                    <a:ext uri="{FF2B5EF4-FFF2-40B4-BE49-F238E27FC236}">
                      <a16:creationId xmlns:a16="http://schemas.microsoft.com/office/drawing/2014/main" id="{C4B042B4-C832-AFF0-0F9F-E7DC0BCE64D6}"/>
                    </a:ext>
                  </a:extLst>
                </p:cNvPr>
                <p:cNvSpPr txBox="1"/>
                <p:nvPr/>
              </p:nvSpPr>
              <p:spPr>
                <a:xfrm>
                  <a:off x="3425354" y="2841437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기획 및 </a:t>
                  </a:r>
                  <a:r>
                    <a:rPr lang="ko-KR" altLang="en-US" sz="15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태블로</a:t>
                  </a:r>
                  <a:endPara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  <p:sp>
              <p:nvSpPr>
                <p:cNvPr id="77" name="Object 51">
                  <a:extLst>
                    <a:ext uri="{FF2B5EF4-FFF2-40B4-BE49-F238E27FC236}">
                      <a16:creationId xmlns:a16="http://schemas.microsoft.com/office/drawing/2014/main" id="{326CB53F-51A7-EB65-2755-ED949F0397FF}"/>
                    </a:ext>
                  </a:extLst>
                </p:cNvPr>
                <p:cNvSpPr txBox="1"/>
                <p:nvPr/>
              </p:nvSpPr>
              <p:spPr>
                <a:xfrm>
                  <a:off x="3425354" y="3099684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ESFJ</a:t>
                  </a:r>
                  <a:endPara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5724C88-65AB-740B-2D6F-0B05A8DBDDA1}"/>
              </a:ext>
            </a:extLst>
          </p:cNvPr>
          <p:cNvGrpSpPr/>
          <p:nvPr/>
        </p:nvGrpSpPr>
        <p:grpSpPr>
          <a:xfrm>
            <a:off x="8223789" y="3691901"/>
            <a:ext cx="2855540" cy="2814556"/>
            <a:chOff x="8894623" y="3691901"/>
            <a:chExt cx="2855540" cy="281455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B8E4CD-5F1F-8B93-D52B-4DF02EE99271}"/>
                </a:ext>
              </a:extLst>
            </p:cNvPr>
            <p:cNvSpPr/>
            <p:nvPr/>
          </p:nvSpPr>
          <p:spPr>
            <a:xfrm>
              <a:off x="9427448" y="3691901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2916965-5FAA-53DF-0AB0-6BE24568ED9D}"/>
                </a:ext>
              </a:extLst>
            </p:cNvPr>
            <p:cNvGrpSpPr/>
            <p:nvPr/>
          </p:nvGrpSpPr>
          <p:grpSpPr>
            <a:xfrm>
              <a:off x="8894623" y="5555742"/>
              <a:ext cx="2855540" cy="950715"/>
              <a:chOff x="8881437" y="5525252"/>
              <a:chExt cx="2855540" cy="950715"/>
            </a:xfrm>
          </p:grpSpPr>
          <p:sp>
            <p:nvSpPr>
              <p:cNvPr id="113" name="Object 51">
                <a:extLst>
                  <a:ext uri="{FF2B5EF4-FFF2-40B4-BE49-F238E27FC236}">
                    <a16:creationId xmlns:a16="http://schemas.microsoft.com/office/drawing/2014/main" id="{94A2CB82-2223-5062-4839-60AC6BFF453E}"/>
                  </a:ext>
                </a:extLst>
              </p:cNvPr>
              <p:cNvSpPr txBox="1"/>
              <p:nvPr/>
            </p:nvSpPr>
            <p:spPr>
              <a:xfrm>
                <a:off x="8905724" y="5894555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기획 및 파이썬</a:t>
                </a:r>
                <a:endPara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14" name="Object 51">
                <a:extLst>
                  <a:ext uri="{FF2B5EF4-FFF2-40B4-BE49-F238E27FC236}">
                    <a16:creationId xmlns:a16="http://schemas.microsoft.com/office/drawing/2014/main" id="{0F7E132D-BA89-9BFA-BC95-901D57E9DF0E}"/>
                  </a:ext>
                </a:extLst>
              </p:cNvPr>
              <p:cNvSpPr txBox="1"/>
              <p:nvPr/>
            </p:nvSpPr>
            <p:spPr>
              <a:xfrm>
                <a:off x="8905724" y="6152802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ESTJ</a:t>
                </a:r>
              </a:p>
            </p:txBody>
          </p:sp>
          <p:sp>
            <p:nvSpPr>
              <p:cNvPr id="112" name="Object 52">
                <a:extLst>
                  <a:ext uri="{FF2B5EF4-FFF2-40B4-BE49-F238E27FC236}">
                    <a16:creationId xmlns:a16="http://schemas.microsoft.com/office/drawing/2014/main" id="{E548DE6D-BDEB-1FC1-1B6D-934F2B14CCEB}"/>
                  </a:ext>
                </a:extLst>
              </p:cNvPr>
              <p:cNvSpPr txBox="1"/>
              <p:nvPr/>
            </p:nvSpPr>
            <p:spPr>
              <a:xfrm>
                <a:off x="8881437" y="5525252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햇살정옥</a:t>
                </a:r>
                <a:endParaRPr lang="en-US" altLang="ko-KR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D827E2F-05B3-37F9-EA4D-033979003BB6}"/>
                </a:ext>
              </a:extLst>
            </p:cNvPr>
            <p:cNvGrpSpPr/>
            <p:nvPr/>
          </p:nvGrpSpPr>
          <p:grpSpPr>
            <a:xfrm>
              <a:off x="9819198" y="3938379"/>
              <a:ext cx="1004306" cy="1115896"/>
              <a:chOff x="9346702" y="2725655"/>
              <a:chExt cx="942975" cy="1047750"/>
            </a:xfrm>
          </p:grpSpPr>
          <p:pic>
            <p:nvPicPr>
              <p:cNvPr id="66" name="그래픽 65" descr="긴 머리를 가진 여자">
                <a:extLst>
                  <a:ext uri="{FF2B5EF4-FFF2-40B4-BE49-F238E27FC236}">
                    <a16:creationId xmlns:a16="http://schemas.microsoft.com/office/drawing/2014/main" id="{B62F67D6-95A8-8D38-C58B-53C32E364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46702" y="2725655"/>
                <a:ext cx="942975" cy="1047750"/>
              </a:xfrm>
              <a:prstGeom prst="rect">
                <a:avLst/>
              </a:prstGeom>
            </p:spPr>
          </p:pic>
          <p:pic>
            <p:nvPicPr>
              <p:cNvPr id="67" name="그래픽 66" descr="하트 눈이 있는 얼굴">
                <a:extLst>
                  <a:ext uri="{FF2B5EF4-FFF2-40B4-BE49-F238E27FC236}">
                    <a16:creationId xmlns:a16="http://schemas.microsoft.com/office/drawing/2014/main" id="{1F2636CF-B609-AF4E-6046-7AEFB872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64926" y="3073318"/>
                <a:ext cx="333375" cy="352425"/>
              </a:xfrm>
              <a:prstGeom prst="rect">
                <a:avLst/>
              </a:prstGeom>
            </p:spPr>
          </p:pic>
        </p:grpSp>
      </p:grpSp>
      <p:sp>
        <p:nvSpPr>
          <p:cNvPr id="95" name="object 4">
            <a:extLst>
              <a:ext uri="{FF2B5EF4-FFF2-40B4-BE49-F238E27FC236}">
                <a16:creationId xmlns:a16="http://schemas.microsoft.com/office/drawing/2014/main" id="{522B56F0-7A20-2483-83EB-22BF89608680}"/>
              </a:ext>
            </a:extLst>
          </p:cNvPr>
          <p:cNvSpPr txBox="1"/>
          <p:nvPr/>
        </p:nvSpPr>
        <p:spPr>
          <a:xfrm>
            <a:off x="665248" y="583913"/>
            <a:ext cx="1616659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팀원 소개</a:t>
            </a:r>
            <a:endParaRPr sz="2400" b="1" spc="-6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VOPUE+SpoqaHanSans-Bold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8E45211-E72D-F58B-256D-97BC93ED9D7F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8AA6A9E-AFF6-C32D-0E09-6E2396A335C4}"/>
              </a:ext>
            </a:extLst>
          </p:cNvPr>
          <p:cNvGrpSpPr/>
          <p:nvPr/>
        </p:nvGrpSpPr>
        <p:grpSpPr>
          <a:xfrm>
            <a:off x="8223789" y="499323"/>
            <a:ext cx="2855540" cy="2814536"/>
            <a:chOff x="8894623" y="439539"/>
            <a:chExt cx="2855540" cy="281453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F4746D-5B7C-DA4C-83A3-24EC7E2D4269}"/>
                </a:ext>
              </a:extLst>
            </p:cNvPr>
            <p:cNvSpPr/>
            <p:nvPr/>
          </p:nvSpPr>
          <p:spPr>
            <a:xfrm>
              <a:off x="9427448" y="439539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A5F7D84-400A-E17E-2B98-89F2A2A1206C}"/>
                </a:ext>
              </a:extLst>
            </p:cNvPr>
            <p:cNvGrpSpPr/>
            <p:nvPr/>
          </p:nvGrpSpPr>
          <p:grpSpPr>
            <a:xfrm>
              <a:off x="8894623" y="2303360"/>
              <a:ext cx="2855540" cy="950715"/>
              <a:chOff x="8881437" y="2340493"/>
              <a:chExt cx="2855540" cy="950715"/>
            </a:xfrm>
          </p:grpSpPr>
          <p:sp>
            <p:nvSpPr>
              <p:cNvPr id="102" name="Object 52">
                <a:extLst>
                  <a:ext uri="{FF2B5EF4-FFF2-40B4-BE49-F238E27FC236}">
                    <a16:creationId xmlns:a16="http://schemas.microsoft.com/office/drawing/2014/main" id="{A5BF8435-2192-E163-0A54-B1D6CA0CE8F1}"/>
                  </a:ext>
                </a:extLst>
              </p:cNvPr>
              <p:cNvSpPr txBox="1"/>
              <p:nvPr/>
            </p:nvSpPr>
            <p:spPr>
              <a:xfrm>
                <a:off x="8881437" y="234049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청순현순</a:t>
                </a:r>
                <a:endParaRPr lang="en-US" altLang="ko-KR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04" name="Object 51">
                <a:extLst>
                  <a:ext uri="{FF2B5EF4-FFF2-40B4-BE49-F238E27FC236}">
                    <a16:creationId xmlns:a16="http://schemas.microsoft.com/office/drawing/2014/main" id="{89F6277D-DED9-A8F1-55EA-3D126B22FB5A}"/>
                  </a:ext>
                </a:extLst>
              </p:cNvPr>
              <p:cNvSpPr txBox="1"/>
              <p:nvPr/>
            </p:nvSpPr>
            <p:spPr>
              <a:xfrm>
                <a:off x="8905724" y="2709796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기획 및 파이썬</a:t>
                </a:r>
                <a:endPara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105" name="Object 51">
                <a:extLst>
                  <a:ext uri="{FF2B5EF4-FFF2-40B4-BE49-F238E27FC236}">
                    <a16:creationId xmlns:a16="http://schemas.microsoft.com/office/drawing/2014/main" id="{EDE000E9-F0AA-23CD-D445-C90A6F8C9099}"/>
                  </a:ext>
                </a:extLst>
              </p:cNvPr>
              <p:cNvSpPr txBox="1"/>
              <p:nvPr/>
            </p:nvSpPr>
            <p:spPr>
              <a:xfrm>
                <a:off x="8905724" y="2968043"/>
                <a:ext cx="2831253" cy="323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ISFJ</a:t>
                </a:r>
                <a:endPara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62EE28-B304-0296-202D-B53B90275CE7}"/>
                </a:ext>
              </a:extLst>
            </p:cNvPr>
            <p:cNvGrpSpPr/>
            <p:nvPr/>
          </p:nvGrpSpPr>
          <p:grpSpPr>
            <a:xfrm>
              <a:off x="9794119" y="826900"/>
              <a:ext cx="1004307" cy="881559"/>
              <a:chOff x="4163695" y="2920006"/>
              <a:chExt cx="1159732" cy="1017987"/>
            </a:xfrm>
          </p:grpSpPr>
          <p:pic>
            <p:nvPicPr>
              <p:cNvPr id="69" name="그래픽 68" descr="짧은 머리를 한 여자">
                <a:extLst>
                  <a:ext uri="{FF2B5EF4-FFF2-40B4-BE49-F238E27FC236}">
                    <a16:creationId xmlns:a16="http://schemas.microsoft.com/office/drawing/2014/main" id="{10BBCEEA-B1A3-8319-76EC-B08C33B1D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163695" y="2920006"/>
                <a:ext cx="1159732" cy="1017987"/>
              </a:xfrm>
              <a:prstGeom prst="rect">
                <a:avLst/>
              </a:prstGeom>
            </p:spPr>
          </p:pic>
          <p:pic>
            <p:nvPicPr>
              <p:cNvPr id="70" name="그래픽 69" descr="하트 눈이 있는 얼굴">
                <a:extLst>
                  <a:ext uri="{FF2B5EF4-FFF2-40B4-BE49-F238E27FC236}">
                    <a16:creationId xmlns:a16="http://schemas.microsoft.com/office/drawing/2014/main" id="{8CCF4D81-F100-D169-DBDE-843CBB93D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02697" y="3308194"/>
                <a:ext cx="451007" cy="476779"/>
              </a:xfrm>
              <a:prstGeom prst="rect">
                <a:avLst/>
              </a:prstGeom>
            </p:spPr>
          </p:pic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B1298F0-C00E-1417-5BA8-B1D2A2E98A73}"/>
              </a:ext>
            </a:extLst>
          </p:cNvPr>
          <p:cNvGrpSpPr/>
          <p:nvPr/>
        </p:nvGrpSpPr>
        <p:grpSpPr>
          <a:xfrm>
            <a:off x="4492874" y="3691901"/>
            <a:ext cx="2831253" cy="2779310"/>
            <a:chOff x="3527564" y="3691901"/>
            <a:chExt cx="2831253" cy="277931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3C3D687-8155-40A6-1384-99D147FB4015}"/>
                </a:ext>
              </a:extLst>
            </p:cNvPr>
            <p:cNvSpPr/>
            <p:nvPr/>
          </p:nvSpPr>
          <p:spPr>
            <a:xfrm>
              <a:off x="4025333" y="3691901"/>
              <a:ext cx="1789890" cy="17163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22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108E0D-D423-A699-68B3-F2187A1DB944}"/>
                </a:ext>
              </a:extLst>
            </p:cNvPr>
            <p:cNvGrpSpPr/>
            <p:nvPr/>
          </p:nvGrpSpPr>
          <p:grpSpPr>
            <a:xfrm>
              <a:off x="4457004" y="4005064"/>
              <a:ext cx="972374" cy="1071021"/>
              <a:chOff x="5789707" y="3077163"/>
              <a:chExt cx="657225" cy="723900"/>
            </a:xfrm>
          </p:grpSpPr>
          <p:pic>
            <p:nvPicPr>
              <p:cNvPr id="75" name="그래픽 74" descr="곱슬 머리를 가진 아이">
                <a:extLst>
                  <a:ext uri="{FF2B5EF4-FFF2-40B4-BE49-F238E27FC236}">
                    <a16:creationId xmlns:a16="http://schemas.microsoft.com/office/drawing/2014/main" id="{62680DE0-F950-B2E4-6414-09A58A402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89707" y="3077163"/>
                <a:ext cx="657225" cy="723900"/>
              </a:xfrm>
              <a:prstGeom prst="rect">
                <a:avLst/>
              </a:prstGeom>
            </p:spPr>
          </p:pic>
          <p:pic>
            <p:nvPicPr>
              <p:cNvPr id="76" name="그래픽 75" descr="웃는 얼굴">
                <a:extLst>
                  <a:ext uri="{FF2B5EF4-FFF2-40B4-BE49-F238E27FC236}">
                    <a16:creationId xmlns:a16="http://schemas.microsoft.com/office/drawing/2014/main" id="{75DF5193-0F26-12A4-A56A-3AE3655C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33446" y="3401927"/>
                <a:ext cx="304800" cy="314325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C2BB88E-CDA7-B6F9-9111-7993CD48D6AA}"/>
                </a:ext>
              </a:extLst>
            </p:cNvPr>
            <p:cNvGrpSpPr/>
            <p:nvPr/>
          </p:nvGrpSpPr>
          <p:grpSpPr>
            <a:xfrm>
              <a:off x="3527564" y="5534768"/>
              <a:ext cx="2831253" cy="936443"/>
              <a:chOff x="3425354" y="2387903"/>
              <a:chExt cx="2831253" cy="936443"/>
            </a:xfrm>
          </p:grpSpPr>
          <p:sp>
            <p:nvSpPr>
              <p:cNvPr id="116" name="Object 52">
                <a:extLst>
                  <a:ext uri="{FF2B5EF4-FFF2-40B4-BE49-F238E27FC236}">
                    <a16:creationId xmlns:a16="http://schemas.microsoft.com/office/drawing/2014/main" id="{7E93DE8C-A9EA-88A8-C26D-7068F45770AD}"/>
                  </a:ext>
                </a:extLst>
              </p:cNvPr>
              <p:cNvSpPr txBox="1"/>
              <p:nvPr/>
            </p:nvSpPr>
            <p:spPr>
              <a:xfrm>
                <a:off x="3425354" y="2387903"/>
                <a:ext cx="283125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47BBD7"/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큐티지니</a:t>
                </a:r>
                <a:endParaRPr lang="en-US" sz="2000" dirty="0">
                  <a:solidFill>
                    <a:srgbClr val="47BBD7"/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18F12A1A-4535-F734-63EE-09BBB49BABEA}"/>
                  </a:ext>
                </a:extLst>
              </p:cNvPr>
              <p:cNvGrpSpPr/>
              <p:nvPr/>
            </p:nvGrpSpPr>
            <p:grpSpPr>
              <a:xfrm>
                <a:off x="3425354" y="2742934"/>
                <a:ext cx="2831253" cy="581412"/>
                <a:chOff x="3425354" y="2841437"/>
                <a:chExt cx="2831253" cy="581412"/>
              </a:xfrm>
            </p:grpSpPr>
            <p:sp>
              <p:nvSpPr>
                <p:cNvPr id="118" name="Object 51">
                  <a:extLst>
                    <a:ext uri="{FF2B5EF4-FFF2-40B4-BE49-F238E27FC236}">
                      <a16:creationId xmlns:a16="http://schemas.microsoft.com/office/drawing/2014/main" id="{17E2F9C2-CFB5-66AA-A45C-40176C7AF013}"/>
                    </a:ext>
                  </a:extLst>
                </p:cNvPr>
                <p:cNvSpPr txBox="1"/>
                <p:nvPr/>
              </p:nvSpPr>
              <p:spPr>
                <a:xfrm>
                  <a:off x="3425354" y="2841437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기획 및 </a:t>
                  </a:r>
                  <a:r>
                    <a:rPr lang="ko-KR" altLang="en-US" sz="15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태블로</a:t>
                  </a:r>
                  <a:endParaRPr lang="en-US" altLang="ko-KR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  <p:sp>
              <p:nvSpPr>
                <p:cNvPr id="119" name="Object 51">
                  <a:extLst>
                    <a:ext uri="{FF2B5EF4-FFF2-40B4-BE49-F238E27FC236}">
                      <a16:creationId xmlns:a16="http://schemas.microsoft.com/office/drawing/2014/main" id="{C7E008EA-9168-9339-84E7-8E1C277A025B}"/>
                    </a:ext>
                  </a:extLst>
                </p:cNvPr>
                <p:cNvSpPr txBox="1"/>
                <p:nvPr/>
              </p:nvSpPr>
              <p:spPr>
                <a:xfrm>
                  <a:off x="3425354" y="3099684"/>
                  <a:ext cx="2831253" cy="3231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Mono CJK KR Bold" panose="020B0800000000000000" pitchFamily="34" charset="-127"/>
                      <a:ea typeface="Noto Sans Mono CJK KR Bold" panose="020B0800000000000000" pitchFamily="34" charset="-127"/>
                    </a:rPr>
                    <a:t>ESFJ</a:t>
                  </a:r>
                  <a:endPara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32A5BF-F43D-2489-79D6-C1717504B4B1}"/>
              </a:ext>
            </a:extLst>
          </p:cNvPr>
          <p:cNvSpPr/>
          <p:nvPr/>
        </p:nvSpPr>
        <p:spPr>
          <a:xfrm>
            <a:off x="3593210" y="0"/>
            <a:ext cx="858608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67984-7C66-5C32-3B62-096FB9903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0015" y="597823"/>
            <a:ext cx="4752479" cy="566235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object 11">
            <a:extLst>
              <a:ext uri="{FF2B5EF4-FFF2-40B4-BE49-F238E27FC236}">
                <a16:creationId xmlns:a16="http://schemas.microsoft.com/office/drawing/2014/main" id="{8D50A4DD-9CF9-142C-EDA5-E808F8265E2E}"/>
              </a:ext>
            </a:extLst>
          </p:cNvPr>
          <p:cNvSpPr txBox="1"/>
          <p:nvPr/>
        </p:nvSpPr>
        <p:spPr>
          <a:xfrm>
            <a:off x="726975" y="1319101"/>
            <a:ext cx="2623641" cy="43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새롭게 구성된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SOS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Task Force Team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의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구성원을 소개합니다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  <a:sym typeface="Wingdings" panose="05000000000000000000" pitchFamily="2" charset="2"/>
              </a:rPr>
              <a:t>.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359997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D8DB8-51B5-BD7F-29E4-3F98AB657512}"/>
              </a:ext>
            </a:extLst>
          </p:cNvPr>
          <p:cNvSpPr/>
          <p:nvPr/>
        </p:nvSpPr>
        <p:spPr>
          <a:xfrm>
            <a:off x="0" y="0"/>
            <a:ext cx="3593347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프로젝트 일정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6975" y="1319101"/>
            <a:ext cx="2623641" cy="206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SOS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TFT</a:t>
            </a:r>
            <a:r>
              <a:rPr lang="ko-KR" altLang="en-US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 업무 일정 공유 드립니다</a:t>
            </a:r>
            <a:r>
              <a:rPr lang="en-US" altLang="ko-KR" sz="1200" spc="-30" dirty="0">
                <a:solidFill>
                  <a:srgbClr val="1E1E1E"/>
                </a:solidFill>
                <a:latin typeface="+mn-ea"/>
                <a:cs typeface="ANPWQG+SpoqaHanSans-Light"/>
              </a:rPr>
              <a:t>.</a:t>
            </a:r>
          </a:p>
        </p:txBody>
      </p:sp>
      <p:graphicFrame>
        <p:nvGraphicFramePr>
          <p:cNvPr id="78" name="표 78">
            <a:extLst>
              <a:ext uri="{FF2B5EF4-FFF2-40B4-BE49-F238E27FC236}">
                <a16:creationId xmlns:a16="http://schemas.microsoft.com/office/drawing/2014/main" id="{FC71346E-B0E8-77B4-08AF-B45BB9C7F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40931"/>
              </p:ext>
            </p:extLst>
          </p:nvPr>
        </p:nvGraphicFramePr>
        <p:xfrm>
          <a:off x="4145434" y="1488651"/>
          <a:ext cx="7310041" cy="2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271">
                  <a:extLst>
                    <a:ext uri="{9D8B030D-6E8A-4147-A177-3AD203B41FA5}">
                      <a16:colId xmlns:a16="http://schemas.microsoft.com/office/drawing/2014/main" val="1322473209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2897588953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3398903757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3038335934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3749483143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1762017197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807722033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3110357354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1154973976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1071270940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856441931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2875292563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1121204924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824433607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916186286"/>
                    </a:ext>
                  </a:extLst>
                </a:gridCol>
                <a:gridCol w="419518">
                  <a:extLst>
                    <a:ext uri="{9D8B030D-6E8A-4147-A177-3AD203B41FA5}">
                      <a16:colId xmlns:a16="http://schemas.microsoft.com/office/drawing/2014/main" val="353681275"/>
                    </a:ext>
                  </a:extLst>
                </a:gridCol>
              </a:tblGrid>
              <a:tr h="273920">
                <a:tc rowSpan="3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Week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Week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rd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Week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13593"/>
                  </a:ext>
                </a:extLst>
              </a:tr>
              <a:tr h="273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126007"/>
                  </a:ext>
                </a:extLst>
              </a:tr>
              <a:tr h="273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280328"/>
                  </a:ext>
                </a:extLst>
              </a:tr>
              <a:tr h="273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주제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F47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04044"/>
                  </a:ext>
                </a:extLst>
              </a:tr>
              <a:tr h="273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수집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전처리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5C92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9174"/>
                  </a:ext>
                </a:extLst>
              </a:tr>
              <a:tr h="273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4CB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19215"/>
                  </a:ext>
                </a:extLst>
              </a:tr>
              <a:tr h="273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1BA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739582"/>
                  </a:ext>
                </a:extLst>
              </a:tr>
              <a:tr h="273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결론 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0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1937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1E5644B-C8AB-64C3-3D36-49944A25ADEC}"/>
              </a:ext>
            </a:extLst>
          </p:cNvPr>
          <p:cNvGrpSpPr/>
          <p:nvPr/>
        </p:nvGrpSpPr>
        <p:grpSpPr>
          <a:xfrm>
            <a:off x="5168802" y="2454667"/>
            <a:ext cx="6276438" cy="1216800"/>
            <a:chOff x="5168802" y="2454667"/>
            <a:chExt cx="6276438" cy="1216800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007BDB6-4CC4-54DF-5F8C-F10B2752E047}"/>
                </a:ext>
              </a:extLst>
            </p:cNvPr>
            <p:cNvCxnSpPr>
              <a:cxnSpLocks/>
            </p:cNvCxnSpPr>
            <p:nvPr/>
          </p:nvCxnSpPr>
          <p:spPr>
            <a:xfrm>
              <a:off x="5168802" y="2454667"/>
              <a:ext cx="1674000" cy="0"/>
            </a:xfrm>
            <a:prstGeom prst="line">
              <a:avLst/>
            </a:prstGeom>
            <a:ln w="22225">
              <a:solidFill>
                <a:srgbClr val="F8C6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27D54DE-6D4B-7437-F7F6-8B4435317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92414" y="3120667"/>
              <a:ext cx="4618800" cy="0"/>
            </a:xfrm>
            <a:prstGeom prst="line">
              <a:avLst/>
            </a:prstGeom>
            <a:ln w="22225">
              <a:solidFill>
                <a:srgbClr val="8C9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0A0DEDA-39D1-6D7F-0EB7-CB7BC506F4CB}"/>
                </a:ext>
              </a:extLst>
            </p:cNvPr>
            <p:cNvCxnSpPr>
              <a:cxnSpLocks/>
            </p:cNvCxnSpPr>
            <p:nvPr/>
          </p:nvCxnSpPr>
          <p:spPr>
            <a:xfrm>
              <a:off x="5595240" y="2769571"/>
              <a:ext cx="2934000" cy="0"/>
            </a:xfrm>
            <a:prstGeom prst="line">
              <a:avLst/>
            </a:prstGeom>
            <a:ln w="22225">
              <a:solidFill>
                <a:srgbClr val="D66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5747AEDD-57D8-FD62-CCF4-51775D16BD37}"/>
                </a:ext>
              </a:extLst>
            </p:cNvPr>
            <p:cNvCxnSpPr>
              <a:cxnSpLocks/>
            </p:cNvCxnSpPr>
            <p:nvPr/>
          </p:nvCxnSpPr>
          <p:spPr>
            <a:xfrm>
              <a:off x="6855240" y="3397867"/>
              <a:ext cx="4176464" cy="0"/>
            </a:xfrm>
            <a:prstGeom prst="line">
              <a:avLst/>
            </a:prstGeom>
            <a:ln w="22225">
              <a:solidFill>
                <a:srgbClr val="45B9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2C367B6-E700-12DE-84EB-2CC26E70D17E}"/>
                </a:ext>
              </a:extLst>
            </p:cNvPr>
            <p:cNvCxnSpPr>
              <a:cxnSpLocks/>
            </p:cNvCxnSpPr>
            <p:nvPr/>
          </p:nvCxnSpPr>
          <p:spPr>
            <a:xfrm>
              <a:off x="9357240" y="3671467"/>
              <a:ext cx="2088000" cy="0"/>
            </a:xfrm>
            <a:prstGeom prst="line">
              <a:avLst/>
            </a:prstGeom>
            <a:ln w="22225">
              <a:solidFill>
                <a:srgbClr val="4C7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E7C1A4-C93A-6B5D-BC70-1604DFD06C05}"/>
              </a:ext>
            </a:extLst>
          </p:cNvPr>
          <p:cNvSpPr/>
          <p:nvPr/>
        </p:nvSpPr>
        <p:spPr>
          <a:xfrm>
            <a:off x="4169494" y="4599164"/>
            <a:ext cx="1332000" cy="1332000"/>
          </a:xfrm>
          <a:prstGeom prst="rect">
            <a:avLst/>
          </a:prstGeom>
          <a:solidFill>
            <a:srgbClr val="F8C65A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간편결제 </a:t>
            </a:r>
            <a:br>
              <a:rPr lang="en-US" altLang="ko-KR" sz="1200" b="1" dirty="0"/>
            </a:br>
            <a:r>
              <a:rPr lang="ko-KR" altLang="en-US" sz="1200" b="1" dirty="0"/>
              <a:t>살펴보기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A4BC34-E811-7AB5-214D-D4A131BD41F9}"/>
              </a:ext>
            </a:extLst>
          </p:cNvPr>
          <p:cNvSpPr/>
          <p:nvPr/>
        </p:nvSpPr>
        <p:spPr>
          <a:xfrm>
            <a:off x="5657989" y="4599164"/>
            <a:ext cx="1332000" cy="1332000"/>
          </a:xfrm>
          <a:prstGeom prst="rect">
            <a:avLst/>
          </a:prstGeom>
          <a:solidFill>
            <a:srgbClr val="D66D9D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차이</a:t>
            </a:r>
            <a:r>
              <a:rPr lang="en-US" altLang="ko-KR" sz="1200" b="1" dirty="0"/>
              <a:t>App </a:t>
            </a:r>
            <a:r>
              <a:rPr lang="ko-KR" altLang="en-US" sz="1200" b="1" dirty="0"/>
              <a:t>리뷰 </a:t>
            </a:r>
            <a:r>
              <a:rPr lang="ko-KR" altLang="en-US" sz="1200" b="1" dirty="0" err="1"/>
              <a:t>크롤링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컬럼 삭제 및 </a:t>
            </a:r>
            <a:r>
              <a:rPr lang="ko-KR" altLang="en-US" sz="1200" b="1" dirty="0" err="1"/>
              <a:t>파생컬럼</a:t>
            </a:r>
            <a:r>
              <a:rPr lang="ko-KR" altLang="en-US" sz="1200" b="1" dirty="0"/>
              <a:t> 생성 </a:t>
            </a:r>
            <a:endParaRPr lang="en-US" altLang="ko-KR" sz="12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1A25C7-E840-B966-D733-8A15B71512E6}"/>
              </a:ext>
            </a:extLst>
          </p:cNvPr>
          <p:cNvSpPr/>
          <p:nvPr/>
        </p:nvSpPr>
        <p:spPr>
          <a:xfrm>
            <a:off x="7146484" y="4599164"/>
            <a:ext cx="1332000" cy="1332000"/>
          </a:xfrm>
          <a:prstGeom prst="rect">
            <a:avLst/>
          </a:prstGeom>
          <a:solidFill>
            <a:srgbClr val="8C96D3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가설 검증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RFM </a:t>
            </a:r>
            <a:r>
              <a:rPr lang="ko-KR" altLang="en-US" sz="1200" b="1" dirty="0"/>
              <a:t>분석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코호트 분석</a:t>
            </a:r>
            <a:endParaRPr lang="en-US" altLang="ko-KR" sz="12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813B79-8C4D-4EA7-504A-6F2CBC9CCF3A}"/>
              </a:ext>
            </a:extLst>
          </p:cNvPr>
          <p:cNvSpPr/>
          <p:nvPr/>
        </p:nvSpPr>
        <p:spPr>
          <a:xfrm>
            <a:off x="8634979" y="4599164"/>
            <a:ext cx="1332000" cy="1332000"/>
          </a:xfrm>
          <a:prstGeom prst="rect">
            <a:avLst/>
          </a:prstGeom>
          <a:solidFill>
            <a:srgbClr val="45B9C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대시보드 제작 </a:t>
            </a:r>
            <a:r>
              <a:rPr lang="en-US" altLang="ko-KR" sz="1200" b="1" dirty="0"/>
              <a:t>By Tableau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4C36B8-116B-6441-C121-9E51F38784FC}"/>
              </a:ext>
            </a:extLst>
          </p:cNvPr>
          <p:cNvSpPr/>
          <p:nvPr/>
        </p:nvSpPr>
        <p:spPr>
          <a:xfrm>
            <a:off x="10123475" y="4599164"/>
            <a:ext cx="1332000" cy="1332000"/>
          </a:xfrm>
          <a:prstGeom prst="rect">
            <a:avLst/>
          </a:prstGeom>
          <a:solidFill>
            <a:srgbClr val="4C709A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가설 검증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제공 가능한 할인쿠폰 제시 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추가 참고 자료 제공</a:t>
            </a:r>
            <a:endParaRPr lang="en-US" altLang="ko-KR" sz="1200" b="1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59C4512-6D0C-FF75-7624-D0A8DE54F8E7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7">
            <a:extLst>
              <a:ext uri="{FF2B5EF4-FFF2-40B4-BE49-F238E27FC236}">
                <a16:creationId xmlns:a16="http://schemas.microsoft.com/office/drawing/2014/main" id="{D2EBE57F-855F-2CE5-5904-1A48458026D6}"/>
              </a:ext>
            </a:extLst>
          </p:cNvPr>
          <p:cNvSpPr txBox="1"/>
          <p:nvPr/>
        </p:nvSpPr>
        <p:spPr>
          <a:xfrm>
            <a:off x="4165104" y="729252"/>
            <a:ext cx="2709805" cy="19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ko-KR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SOS TFT </a:t>
            </a:r>
            <a:r>
              <a:rPr lang="ko-KR" altLang="en-US" b="1" spc="-25" dirty="0">
                <a:solidFill>
                  <a:srgbClr val="222F57"/>
                </a:solidFill>
                <a:latin typeface="+mn-ea"/>
                <a:cs typeface="WGMRLG+SpoqaHanSans-Regular"/>
              </a:rPr>
              <a:t>업무 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C7FE01-C7C1-3351-6D19-842FC756EEB5}"/>
              </a:ext>
            </a:extLst>
          </p:cNvPr>
          <p:cNvCxnSpPr>
            <a:cxnSpLocks/>
          </p:cNvCxnSpPr>
          <p:nvPr/>
        </p:nvCxnSpPr>
        <p:spPr>
          <a:xfrm>
            <a:off x="4165105" y="1007940"/>
            <a:ext cx="7310040" cy="0"/>
          </a:xfrm>
          <a:prstGeom prst="line">
            <a:avLst/>
          </a:prstGeom>
          <a:ln w="6350">
            <a:solidFill>
              <a:srgbClr val="9EA8B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88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7854-72F4-9F41-7DF7-F68BDAE95BCD}"/>
              </a:ext>
            </a:extLst>
          </p:cNvPr>
          <p:cNvSpPr/>
          <p:nvPr/>
        </p:nvSpPr>
        <p:spPr>
          <a:xfrm>
            <a:off x="0" y="1"/>
            <a:ext cx="3593347" cy="6857998"/>
          </a:xfrm>
          <a:prstGeom prst="rect">
            <a:avLst/>
          </a:prstGeom>
          <a:solidFill>
            <a:srgbClr val="22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FA79BFA8-C617-0E5F-4A84-65B5521CF010}"/>
              </a:ext>
            </a:extLst>
          </p:cNvPr>
          <p:cNvSpPr txBox="1"/>
          <p:nvPr/>
        </p:nvSpPr>
        <p:spPr>
          <a:xfrm>
            <a:off x="694184" y="583913"/>
            <a:ext cx="2091842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개발 환경</a:t>
            </a: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19D7635-DD03-5C77-82D8-81F5CA890CFD}"/>
              </a:ext>
            </a:extLst>
          </p:cNvPr>
          <p:cNvSpPr txBox="1"/>
          <p:nvPr/>
        </p:nvSpPr>
        <p:spPr>
          <a:xfrm>
            <a:off x="726975" y="1319101"/>
            <a:ext cx="2623641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데이터분석에 이용한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개발 언어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/ 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툴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/ 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사용 라이브러리 </a:t>
            </a:r>
            <a:endParaRPr lang="en-US" altLang="ko-KR" sz="1200" spc="-30" dirty="0">
              <a:solidFill>
                <a:schemeClr val="bg1"/>
              </a:solidFill>
              <a:latin typeface="+mn-ea"/>
              <a:cs typeface="ANPWQG+SpoqaHanSans-Light"/>
            </a:endParaRPr>
          </a:p>
          <a:p>
            <a:pPr>
              <a:lnSpc>
                <a:spcPts val="1776"/>
              </a:lnSpc>
            </a:pPr>
            <a:r>
              <a:rPr lang="ko-KR" altLang="en-US" sz="1200" spc="-30" dirty="0" err="1">
                <a:solidFill>
                  <a:schemeClr val="bg1"/>
                </a:solidFill>
                <a:latin typeface="+mn-ea"/>
                <a:cs typeface="ANPWQG+SpoqaHanSans-Light"/>
              </a:rPr>
              <a:t>를</a:t>
            </a:r>
            <a:r>
              <a:rPr lang="ko-KR" altLang="en-US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 소개합니다</a:t>
            </a:r>
            <a:r>
              <a:rPr lang="en-US" altLang="ko-KR" sz="1200" spc="-30" dirty="0">
                <a:solidFill>
                  <a:schemeClr val="bg1"/>
                </a:solidFill>
                <a:latin typeface="+mn-ea"/>
                <a:cs typeface="ANPWQG+SpoqaHanSans-Light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5B688A-EC2C-3107-2FE0-BF47A7A33F94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EFACA8-E87A-6549-81EC-165F1A06BBC4}"/>
              </a:ext>
            </a:extLst>
          </p:cNvPr>
          <p:cNvGrpSpPr/>
          <p:nvPr/>
        </p:nvGrpSpPr>
        <p:grpSpPr>
          <a:xfrm>
            <a:off x="4145434" y="729252"/>
            <a:ext cx="7329711" cy="5399496"/>
            <a:chOff x="4145434" y="729252"/>
            <a:chExt cx="7329711" cy="5399496"/>
          </a:xfrm>
        </p:grpSpPr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72285E11-B477-310B-E570-ED5B3D766991}"/>
                </a:ext>
              </a:extLst>
            </p:cNvPr>
            <p:cNvSpPr txBox="1"/>
            <p:nvPr/>
          </p:nvSpPr>
          <p:spPr>
            <a:xfrm>
              <a:off x="4165104" y="729252"/>
              <a:ext cx="2709805" cy="1946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80"/>
                </a:lnSpc>
              </a:pPr>
              <a:r>
                <a:rPr lang="en-US" altLang="ko-KR" b="1" spc="-25" dirty="0">
                  <a:solidFill>
                    <a:srgbClr val="222F57"/>
                  </a:solidFill>
                  <a:latin typeface="+mn-ea"/>
                  <a:cs typeface="WGMRLG+SpoqaHanSans-Regular"/>
                </a:rPr>
                <a:t>SOS TFT </a:t>
              </a:r>
              <a:r>
                <a:rPr lang="ko-KR" altLang="en-US" b="1" spc="-25" dirty="0">
                  <a:solidFill>
                    <a:srgbClr val="222F57"/>
                  </a:solidFill>
                  <a:latin typeface="+mn-ea"/>
                  <a:cs typeface="WGMRLG+SpoqaHanSans-Regular"/>
                </a:rPr>
                <a:t>개발 환경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F052DB3-91B0-0825-D620-B30481494C09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05" y="1007940"/>
              <a:ext cx="7310040" cy="0"/>
            </a:xfrm>
            <a:prstGeom prst="line">
              <a:avLst/>
            </a:prstGeom>
            <a:ln w="6350">
              <a:solidFill>
                <a:srgbClr val="9EA8B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B0B97D6-76AB-AE03-AE85-5503C29A069F}"/>
                </a:ext>
              </a:extLst>
            </p:cNvPr>
            <p:cNvGrpSpPr/>
            <p:nvPr/>
          </p:nvGrpSpPr>
          <p:grpSpPr>
            <a:xfrm>
              <a:off x="4145434" y="1684242"/>
              <a:ext cx="2729475" cy="903972"/>
              <a:chOff x="4254524" y="1684242"/>
              <a:chExt cx="2729475" cy="903972"/>
            </a:xfrm>
          </p:grpSpPr>
          <p:pic>
            <p:nvPicPr>
              <p:cNvPr id="40" name="그래픽 39">
                <a:extLst>
                  <a:ext uri="{FF2B5EF4-FFF2-40B4-BE49-F238E27FC236}">
                    <a16:creationId xmlns:a16="http://schemas.microsoft.com/office/drawing/2014/main" id="{AAE8C53B-B73E-2C15-A4F1-9703B3F1B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4524" y="2109985"/>
                <a:ext cx="1619102" cy="478229"/>
              </a:xfrm>
              <a:prstGeom prst="rect">
                <a:avLst/>
              </a:prstGeom>
            </p:spPr>
          </p:pic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DA69E307-2C5B-1196-C694-3DADD1F63F76}"/>
                  </a:ext>
                </a:extLst>
              </p:cNvPr>
              <p:cNvSpPr txBox="1"/>
              <p:nvPr/>
            </p:nvSpPr>
            <p:spPr>
              <a:xfrm>
                <a:off x="4274194" y="1684242"/>
                <a:ext cx="2709805" cy="2153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1480"/>
                  </a:lnSpc>
                </a:pPr>
                <a:r>
                  <a:rPr lang="en-US" altLang="ko-KR" b="1" spc="-25" dirty="0">
                    <a:solidFill>
                      <a:srgbClr val="222F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WGMRLG+SpoqaHanSans-Regular"/>
                  </a:rPr>
                  <a:t>Language</a:t>
                </a:r>
                <a:endParaRPr lang="ko-KR" altLang="en-US" b="1" spc="-25" dirty="0">
                  <a:solidFill>
                    <a:srgbClr val="222F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WGMRLG+SpoqaHanSans-Regular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8688B61-493A-34E8-8EC1-C2E57F47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4195" y="1959045"/>
                <a:ext cx="1239391" cy="0"/>
              </a:xfrm>
              <a:prstGeom prst="line">
                <a:avLst/>
              </a:prstGeom>
              <a:ln w="6350">
                <a:solidFill>
                  <a:srgbClr val="9EA8B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FC90F00A-18D5-95A4-8C95-72E81DB7B345}"/>
                </a:ext>
              </a:extLst>
            </p:cNvPr>
            <p:cNvGrpSpPr/>
            <p:nvPr/>
          </p:nvGrpSpPr>
          <p:grpSpPr>
            <a:xfrm>
              <a:off x="4165104" y="3330958"/>
              <a:ext cx="5408631" cy="806718"/>
              <a:chOff x="4274194" y="3167260"/>
              <a:chExt cx="5408631" cy="806718"/>
            </a:xfrm>
          </p:grpSpPr>
          <p:pic>
            <p:nvPicPr>
              <p:cNvPr id="54" name="그래픽 53">
                <a:extLst>
                  <a:ext uri="{FF2B5EF4-FFF2-40B4-BE49-F238E27FC236}">
                    <a16:creationId xmlns:a16="http://schemas.microsoft.com/office/drawing/2014/main" id="{1161532B-C9AA-AB90-687B-1AF0DC97C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24533" y="3639539"/>
                <a:ext cx="1239391" cy="334439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70F3BD1-703F-8225-982D-CAFDF828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8400" y="3606078"/>
                <a:ext cx="1644425" cy="341983"/>
              </a:xfrm>
              <a:prstGeom prst="rect">
                <a:avLst/>
              </a:prstGeom>
            </p:spPr>
          </p:pic>
          <p:sp>
            <p:nvSpPr>
              <p:cNvPr id="73" name="object 7">
                <a:extLst>
                  <a:ext uri="{FF2B5EF4-FFF2-40B4-BE49-F238E27FC236}">
                    <a16:creationId xmlns:a16="http://schemas.microsoft.com/office/drawing/2014/main" id="{6B80404F-4F92-36C1-2F6B-85880523E5F6}"/>
                  </a:ext>
                </a:extLst>
              </p:cNvPr>
              <p:cNvSpPr txBox="1"/>
              <p:nvPr/>
            </p:nvSpPr>
            <p:spPr>
              <a:xfrm>
                <a:off x="4274194" y="3167260"/>
                <a:ext cx="2709805" cy="2153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1480"/>
                  </a:lnSpc>
                </a:pPr>
                <a:r>
                  <a:rPr lang="en-US" altLang="ko-KR" b="1" spc="-25" dirty="0">
                    <a:solidFill>
                      <a:srgbClr val="222F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WGMRLG+SpoqaHanSans-Regular"/>
                  </a:rPr>
                  <a:t>Tool</a:t>
                </a:r>
                <a:endParaRPr lang="ko-KR" altLang="en-US" b="1" spc="-25" dirty="0">
                  <a:solidFill>
                    <a:srgbClr val="222F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WGMRLG+SpoqaHanSans-Regular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05FB9482-606E-6B17-18C4-4F9C54A62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4195" y="3442063"/>
                <a:ext cx="1239391" cy="0"/>
              </a:xfrm>
              <a:prstGeom prst="line">
                <a:avLst/>
              </a:prstGeom>
              <a:ln w="6350">
                <a:solidFill>
                  <a:srgbClr val="9EA8B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DDA315AF-7DDC-DA4A-F055-059476BF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9433" y="3639538"/>
                <a:ext cx="1903457" cy="308523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3E7BB24-0912-282E-784A-2D000E740E61}"/>
                </a:ext>
              </a:extLst>
            </p:cNvPr>
            <p:cNvGrpSpPr/>
            <p:nvPr/>
          </p:nvGrpSpPr>
          <p:grpSpPr>
            <a:xfrm>
              <a:off x="4165104" y="4880419"/>
              <a:ext cx="6104644" cy="1248329"/>
              <a:chOff x="4274194" y="4880419"/>
              <a:chExt cx="6104644" cy="1248329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85696B4-1606-395F-CDBD-1BE74CFE1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94" y="5249396"/>
                <a:ext cx="879352" cy="879352"/>
              </a:xfrm>
              <a:prstGeom prst="rect">
                <a:avLst/>
              </a:prstGeom>
            </p:spPr>
          </p:pic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E1B02B87-F61F-FE8A-A126-64D0FFF99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86811" y="5479411"/>
                <a:ext cx="1392027" cy="39922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8D49E827-0773-02D5-7F95-386AFFA2C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073" y="5471822"/>
                <a:ext cx="1239391" cy="365653"/>
              </a:xfrm>
              <a:prstGeom prst="rect">
                <a:avLst/>
              </a:prstGeom>
            </p:spPr>
          </p:pic>
          <p:pic>
            <p:nvPicPr>
              <p:cNvPr id="68" name="그래픽 67">
                <a:extLst>
                  <a:ext uri="{FF2B5EF4-FFF2-40B4-BE49-F238E27FC236}">
                    <a16:creationId xmlns:a16="http://schemas.microsoft.com/office/drawing/2014/main" id="{D744BEB8-316B-6BAE-40B8-33F0BD3B5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29991" y="5525149"/>
                <a:ext cx="1488293" cy="357191"/>
              </a:xfrm>
              <a:prstGeom prst="rect">
                <a:avLst/>
              </a:prstGeom>
            </p:spPr>
          </p:pic>
          <p:sp>
            <p:nvSpPr>
              <p:cNvPr id="81" name="object 7">
                <a:extLst>
                  <a:ext uri="{FF2B5EF4-FFF2-40B4-BE49-F238E27FC236}">
                    <a16:creationId xmlns:a16="http://schemas.microsoft.com/office/drawing/2014/main" id="{048065E0-1560-4B00-CDF9-8F0252087AC0}"/>
                  </a:ext>
                </a:extLst>
              </p:cNvPr>
              <p:cNvSpPr txBox="1"/>
              <p:nvPr/>
            </p:nvSpPr>
            <p:spPr>
              <a:xfrm>
                <a:off x="4274194" y="4880419"/>
                <a:ext cx="2709805" cy="2153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1480"/>
                  </a:lnSpc>
                </a:pPr>
                <a:r>
                  <a:rPr lang="en-US" altLang="ko-KR" b="1" spc="-25" dirty="0">
                    <a:solidFill>
                      <a:srgbClr val="222F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WGMRLG+SpoqaHanSans-Regular"/>
                  </a:rPr>
                  <a:t>Library</a:t>
                </a:r>
                <a:endParaRPr lang="ko-KR" altLang="en-US" b="1" spc="-25" dirty="0">
                  <a:solidFill>
                    <a:srgbClr val="222F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WGMRLG+SpoqaHanSans-Regular"/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91A99A0D-1937-BF99-85B8-42D5ED719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4195" y="5155222"/>
                <a:ext cx="1239391" cy="0"/>
              </a:xfrm>
              <a:prstGeom prst="line">
                <a:avLst/>
              </a:prstGeom>
              <a:ln w="6350">
                <a:solidFill>
                  <a:srgbClr val="9EA8B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6773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646B0F-77BB-6D11-FC2C-7274FF9029C1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CF483D7B-CB5C-7AC4-F179-AD1546728AEB}"/>
              </a:ext>
            </a:extLst>
          </p:cNvPr>
          <p:cNvSpPr txBox="1"/>
          <p:nvPr/>
        </p:nvSpPr>
        <p:spPr>
          <a:xfrm>
            <a:off x="665248" y="583913"/>
            <a:ext cx="1616659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회사 소개</a:t>
            </a:r>
            <a:endParaRPr sz="2400" b="1" spc="-60" dirty="0">
              <a:solidFill>
                <a:srgbClr val="222F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VOPUE+SpoqaHanSans-Bold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7A1F2FC-D054-1F0B-E920-9DD63481C6BF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FC0E8F-47B3-CE8E-305A-2499D2983B5E}"/>
              </a:ext>
            </a:extLst>
          </p:cNvPr>
          <p:cNvGrpSpPr/>
          <p:nvPr/>
        </p:nvGrpSpPr>
        <p:grpSpPr>
          <a:xfrm>
            <a:off x="8930790" y="1667446"/>
            <a:ext cx="2541522" cy="4875503"/>
            <a:chOff x="8930790" y="1667446"/>
            <a:chExt cx="2541522" cy="48755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EC6DBB6-0B17-168A-3BCC-DE283AE39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90" y="1667446"/>
              <a:ext cx="2415444" cy="3587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BB67E9D8-B6D9-33FB-596E-68C736C44DB5}"/>
                </a:ext>
              </a:extLst>
            </p:cNvPr>
            <p:cNvSpPr txBox="1"/>
            <p:nvPr/>
          </p:nvSpPr>
          <p:spPr>
            <a:xfrm>
              <a:off x="9097924" y="5419812"/>
              <a:ext cx="2374388" cy="3929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algn="ctr">
                <a:lnSpc>
                  <a:spcPts val="319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차이 신용카드</a:t>
              </a:r>
              <a:endParaRPr sz="2000" b="1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endParaRP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D7628D18-7616-03F8-47C9-EC24C38E49EC}"/>
                </a:ext>
              </a:extLst>
            </p:cNvPr>
            <p:cNvSpPr txBox="1"/>
            <p:nvPr/>
          </p:nvSpPr>
          <p:spPr>
            <a:xfrm>
              <a:off x="9097924" y="5896618"/>
              <a:ext cx="2374388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강력한 혜택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, </a:t>
              </a: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넉넉한 한도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!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전월 실적 상관없이 최대 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20</a:t>
              </a: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만원 </a:t>
              </a:r>
              <a:r>
                <a:rPr lang="ko-KR" altLang="en-US" sz="1400" spc="-60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캐시백</a:t>
              </a: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 드려요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. </a:t>
              </a:r>
              <a:endParaRPr sz="1400" spc="-6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VOPUE+SpoqaHanSans-Bold"/>
              </a:endParaRPr>
            </a:p>
          </p:txBody>
        </p:sp>
      </p:grpSp>
      <p:sp>
        <p:nvSpPr>
          <p:cNvPr id="33" name="object 4">
            <a:extLst>
              <a:ext uri="{FF2B5EF4-FFF2-40B4-BE49-F238E27FC236}">
                <a16:creationId xmlns:a16="http://schemas.microsoft.com/office/drawing/2014/main" id="{21DB9A3C-942E-0304-4A6F-DD662D410F38}"/>
              </a:ext>
            </a:extLst>
          </p:cNvPr>
          <p:cNvSpPr txBox="1"/>
          <p:nvPr/>
        </p:nvSpPr>
        <p:spPr>
          <a:xfrm>
            <a:off x="4185595" y="1120683"/>
            <a:ext cx="4059213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끊임없이 </a:t>
            </a:r>
            <a:r>
              <a:rPr lang="ko-KR" altLang="en-US" sz="2400" b="1" spc="-60" dirty="0">
                <a:solidFill>
                  <a:srgbClr val="47BBD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할인</a:t>
            </a:r>
            <a:r>
              <a:rPr lang="ko-KR" altLang="en-US" sz="2400" b="1" spc="-60" dirty="0">
                <a:solidFill>
                  <a:srgbClr val="222F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 받는 </a:t>
            </a:r>
            <a:r>
              <a:rPr lang="ko-KR" altLang="en-US" sz="2400" b="1" spc="-60" dirty="0">
                <a:solidFill>
                  <a:srgbClr val="47BBD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결제 서비스</a:t>
            </a:r>
            <a:r>
              <a:rPr lang="en-US" altLang="ko-KR" sz="2400" b="1" spc="-60" dirty="0">
                <a:solidFill>
                  <a:srgbClr val="47BBD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!</a:t>
            </a:r>
            <a:r>
              <a:rPr lang="ko-KR" altLang="en-US" sz="2400" b="1" spc="-60" dirty="0">
                <a:solidFill>
                  <a:srgbClr val="47BBD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VOPUE+SpoqaHanSans-Bold"/>
              </a:rPr>
              <a:t>  </a:t>
            </a:r>
            <a:endParaRPr sz="2400" b="1" spc="-60" dirty="0">
              <a:solidFill>
                <a:srgbClr val="47BBD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VOPUE+SpoqaHanSans-Bold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1FC70C-0945-BE69-854F-DAAEE1D16753}"/>
              </a:ext>
            </a:extLst>
          </p:cNvPr>
          <p:cNvGrpSpPr/>
          <p:nvPr/>
        </p:nvGrpSpPr>
        <p:grpSpPr>
          <a:xfrm>
            <a:off x="4882529" y="1725170"/>
            <a:ext cx="2519867" cy="4602335"/>
            <a:chOff x="4882529" y="1725170"/>
            <a:chExt cx="2519867" cy="4602335"/>
          </a:xfrm>
        </p:grpSpPr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61912C2B-BB28-48DC-CF31-58263174211E}"/>
                </a:ext>
              </a:extLst>
            </p:cNvPr>
            <p:cNvSpPr txBox="1"/>
            <p:nvPr/>
          </p:nvSpPr>
          <p:spPr>
            <a:xfrm>
              <a:off x="5028008" y="5419812"/>
              <a:ext cx="2374388" cy="3929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algn="ctr">
                <a:lnSpc>
                  <a:spcPts val="319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 </a:t>
              </a:r>
              <a:r>
                <a:rPr lang="ko-KR" altLang="en-US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차이 체크카드</a:t>
              </a:r>
              <a:endParaRPr sz="2000" b="1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8C16F87-B314-63C0-16C7-54789EA10F02}"/>
                </a:ext>
              </a:extLst>
            </p:cNvPr>
            <p:cNvSpPr txBox="1"/>
            <p:nvPr/>
          </p:nvSpPr>
          <p:spPr>
            <a:xfrm>
              <a:off x="5028008" y="5896618"/>
              <a:ext cx="2374388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결제마다 번개 적립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! </a:t>
              </a: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번개로 좋아하는 브랜드에서 할인 받아보세요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.</a:t>
              </a:r>
              <a:endParaRPr sz="1400" spc="-6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VOPUE+SpoqaHanSans-Bold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E188280-E825-0898-9920-3E3E53C0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529" y="1725170"/>
              <a:ext cx="2414241" cy="358603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80F280-5D76-FDC7-DC5E-7685B18ECAB4}"/>
              </a:ext>
            </a:extLst>
          </p:cNvPr>
          <p:cNvGrpSpPr/>
          <p:nvPr/>
        </p:nvGrpSpPr>
        <p:grpSpPr>
          <a:xfrm>
            <a:off x="958092" y="1791603"/>
            <a:ext cx="2574716" cy="4535902"/>
            <a:chOff x="958092" y="1791603"/>
            <a:chExt cx="2574716" cy="4535902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C84678C4-DA37-B4E1-0F2C-AF60BA745A2B}"/>
                </a:ext>
              </a:extLst>
            </p:cNvPr>
            <p:cNvSpPr txBox="1"/>
            <p:nvPr/>
          </p:nvSpPr>
          <p:spPr>
            <a:xfrm>
              <a:off x="958092" y="5419812"/>
              <a:ext cx="2374388" cy="3929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algn="ctr">
                <a:lnSpc>
                  <a:spcPts val="319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간편결제</a:t>
              </a:r>
              <a:r>
                <a:rPr lang="en-US" altLang="ko-KR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-</a:t>
              </a:r>
              <a:r>
                <a:rPr lang="ko-KR" altLang="en-US" sz="2000" b="1" dirty="0">
                  <a:solidFill>
                    <a:srgbClr val="222F5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BVOPUE+SpoqaHanSans-Bold"/>
                </a:rPr>
                <a:t>차이페이</a:t>
              </a:r>
              <a:endParaRPr sz="2000" b="1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341B4CEA-5154-398B-43DA-E675163FA15C}"/>
                </a:ext>
              </a:extLst>
            </p:cNvPr>
            <p:cNvSpPr txBox="1"/>
            <p:nvPr/>
          </p:nvSpPr>
          <p:spPr>
            <a:xfrm>
              <a:off x="958092" y="5896618"/>
              <a:ext cx="2374388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기존 계좌를 차이에 연결하여 빠르고 안전한 간편결제를 경험하세요</a:t>
              </a:r>
              <a:r>
                <a:rPr lang="en-US" altLang="ko-KR" sz="1400" spc="-6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BVOPUE+SpoqaHanSans-Bold"/>
                </a:rPr>
                <a:t>.</a:t>
              </a:r>
              <a:endParaRPr sz="1400" spc="-6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VOPUE+SpoqaHanSans-Bold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DD35BC5-1DA5-7897-1DB8-05DDBCF72435}"/>
                </a:ext>
              </a:extLst>
            </p:cNvPr>
            <p:cNvGrpSpPr/>
            <p:nvPr/>
          </p:nvGrpSpPr>
          <p:grpSpPr>
            <a:xfrm>
              <a:off x="1031006" y="1791603"/>
              <a:ext cx="2501802" cy="3428106"/>
              <a:chOff x="-2404509" y="1665150"/>
              <a:chExt cx="2398646" cy="342810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1107901-A140-A82E-5277-DC12226763AD}"/>
                  </a:ext>
                </a:extLst>
              </p:cNvPr>
              <p:cNvSpPr/>
              <p:nvPr/>
            </p:nvSpPr>
            <p:spPr>
              <a:xfrm>
                <a:off x="-2119262" y="1796368"/>
                <a:ext cx="1556672" cy="326526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00BC0B-43B3-A41B-8989-C6E505B27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12402" r="64670" b="10083"/>
              <a:stretch/>
            </p:blipFill>
            <p:spPr>
              <a:xfrm>
                <a:off x="-2404509" y="1665150"/>
                <a:ext cx="2398646" cy="34281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02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5247F921-94A0-D408-C672-09469FD8A14F}"/>
              </a:ext>
            </a:extLst>
          </p:cNvPr>
          <p:cNvSpPr/>
          <p:nvPr/>
        </p:nvSpPr>
        <p:spPr>
          <a:xfrm>
            <a:off x="0" y="2"/>
            <a:ext cx="12179300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522069" y="1205381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2020.05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134" y="1490645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2018.09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2069" y="1512124"/>
            <a:ext cx="2137341" cy="17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err="1">
                <a:solidFill>
                  <a:srgbClr val="1D1D1D"/>
                </a:solidFill>
                <a:latin typeface="+mn-ea"/>
                <a:cs typeface="CHHRKC+SpoqaHanSans-Bold"/>
              </a:rPr>
              <a:t>아임포트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 인수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5670" y="1188550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2021.12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134" y="1761392"/>
            <a:ext cx="1362329" cy="173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지구전자결제 설립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5669" y="1495293"/>
            <a:ext cx="1846547" cy="173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시리즈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CHHRKC+SpoqaHanSans-Bold"/>
              </a:rPr>
              <a:t>B+ 530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억원 투자 유치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5369" y="2188885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2020.11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25369" y="2495628"/>
            <a:ext cx="2306859" cy="17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시리즈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CHHRKC+SpoqaHanSans-Bold"/>
              </a:rPr>
              <a:t>B 700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억원 투자 유치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6720" y="2608587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2019.09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06720" y="2915332"/>
            <a:ext cx="1956194" cy="17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err="1">
                <a:solidFill>
                  <a:srgbClr val="1D1D1D"/>
                </a:solidFill>
                <a:latin typeface="+mn-ea"/>
                <a:cs typeface="CHHRKC+SpoqaHanSans-Bold"/>
              </a:rPr>
              <a:t>차이코퍼레이션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 사명 변경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49011" y="4219691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2022.02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58657" y="4510528"/>
            <a:ext cx="1815402" cy="17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Times New Roman"/>
              </a:rPr>
              <a:t>하나카드와 차이신용카드 출시</a:t>
            </a:r>
            <a:endParaRPr lang="en-US" sz="1000" spc="198" dirty="0">
              <a:solidFill>
                <a:srgbClr val="1D1D1D"/>
              </a:solidFill>
              <a:latin typeface="+mn-ea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25173" y="5291990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2021.12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09434" y="5305913"/>
            <a:ext cx="591921" cy="206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2019.06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17963" y="5301529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2020.03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25173" y="5598773"/>
            <a:ext cx="2521261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err="1">
                <a:solidFill>
                  <a:srgbClr val="1D1D1D"/>
                </a:solidFill>
                <a:latin typeface="+mn-ea"/>
                <a:cs typeface="CHHRKC+SpoqaHanSans-Bold"/>
              </a:rPr>
              <a:t>아임포트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 연간 거래액 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CHHRKC+SpoqaHanSans-Bold"/>
              </a:rPr>
              <a:t>7.5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조원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CHHRKC+SpoqaHanSans-Bold"/>
              </a:rPr>
              <a:t>,</a:t>
            </a:r>
          </a:p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2,200+ 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가맹점 달성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09433" y="5612669"/>
            <a:ext cx="1625691" cy="172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간편결제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CHHRKC+SpoqaHanSans-Bold"/>
              </a:rPr>
              <a:t>-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CHHRKC+SpoqaHanSans-Bold"/>
              </a:rPr>
              <a:t>차이페이 출시</a:t>
            </a:r>
            <a:endParaRPr lang="ko-KR" altLang="en-US" sz="8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17963" y="5608272"/>
            <a:ext cx="2729650" cy="17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시리즈</a:t>
            </a:r>
            <a:r>
              <a:rPr lang="en-US" altLang="ko-KR" sz="1000" dirty="0">
                <a:solidFill>
                  <a:srgbClr val="1D1D1D"/>
                </a:solidFill>
                <a:latin typeface="+mn-ea"/>
                <a:cs typeface="WGMRLG+SpoqaHanSans-Regular"/>
              </a:rPr>
              <a:t>A 180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억원 투자 유치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>
            <a:off x="0" y="3672050"/>
            <a:ext cx="12179300" cy="0"/>
          </a:xfrm>
          <a:prstGeom prst="line">
            <a:avLst/>
          </a:prstGeom>
          <a:ln w="2540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>
            <a:spLocks noChangeAspect="1"/>
          </p:cNvSpPr>
          <p:nvPr/>
        </p:nvSpPr>
        <p:spPr>
          <a:xfrm>
            <a:off x="664761" y="3628409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722275" y="1478037"/>
            <a:ext cx="0" cy="2195562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136259" y="2578820"/>
            <a:ext cx="0" cy="1071364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439764" y="1190530"/>
            <a:ext cx="0" cy="2483069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852860" y="2119753"/>
            <a:ext cx="0" cy="1545645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044518" y="3690000"/>
            <a:ext cx="0" cy="2222661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5873626" y="3682409"/>
            <a:ext cx="0" cy="1048732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cxnSpLocks/>
          </p:cNvCxnSpPr>
          <p:nvPr/>
        </p:nvCxnSpPr>
        <p:spPr>
          <a:xfrm>
            <a:off x="8161980" y="3682409"/>
            <a:ext cx="0" cy="2285824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cxnSpLocks/>
          </p:cNvCxnSpPr>
          <p:nvPr/>
        </p:nvCxnSpPr>
        <p:spPr>
          <a:xfrm>
            <a:off x="9690050" y="3665398"/>
            <a:ext cx="0" cy="1065743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5">
            <a:extLst>
              <a:ext uri="{FF2B5EF4-FFF2-40B4-BE49-F238E27FC236}">
                <a16:creationId xmlns:a16="http://schemas.microsoft.com/office/drawing/2014/main" id="{34DFC608-170A-2E72-FE20-131AF9728F78}"/>
              </a:ext>
            </a:extLst>
          </p:cNvPr>
          <p:cNvSpPr txBox="1"/>
          <p:nvPr/>
        </p:nvSpPr>
        <p:spPr>
          <a:xfrm>
            <a:off x="5936893" y="4205838"/>
            <a:ext cx="591921" cy="208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2B56"/>
                </a:solidFill>
                <a:latin typeface="+mn-ea"/>
                <a:cs typeface="CHHRKC+SpoqaHanSans-Bold"/>
              </a:rPr>
              <a:t>2020.07</a:t>
            </a:r>
            <a:endParaRPr sz="1200" b="1" dirty="0">
              <a:solidFill>
                <a:srgbClr val="1D2B56"/>
              </a:solidFill>
              <a:latin typeface="+mn-ea"/>
              <a:cs typeface="CHHRKC+SpoqaHanSans-Bold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820BAEF5-1C82-73B3-D7EC-088772414BA1}"/>
              </a:ext>
            </a:extLst>
          </p:cNvPr>
          <p:cNvSpPr txBox="1"/>
          <p:nvPr/>
        </p:nvSpPr>
        <p:spPr>
          <a:xfrm>
            <a:off x="5936893" y="4512581"/>
            <a:ext cx="2306859" cy="17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BC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카드와 </a:t>
            </a:r>
            <a:r>
              <a:rPr lang="ko-KR" altLang="en-US" sz="1000" dirty="0" err="1">
                <a:solidFill>
                  <a:srgbClr val="1D1D1D"/>
                </a:solidFill>
                <a:latin typeface="+mn-ea"/>
                <a:cs typeface="WGMRLG+SpoqaHanSans-Regular"/>
              </a:rPr>
              <a:t>차이체크카드</a:t>
            </a:r>
            <a:r>
              <a:rPr lang="ko-KR" altLang="en-US" sz="1000" dirty="0">
                <a:solidFill>
                  <a:srgbClr val="1D1D1D"/>
                </a:solidFill>
                <a:latin typeface="+mn-ea"/>
                <a:cs typeface="WGMRLG+SpoqaHanSans-Regular"/>
              </a:rPr>
              <a:t> 출시</a:t>
            </a:r>
            <a:endParaRPr sz="1000" dirty="0">
              <a:solidFill>
                <a:srgbClr val="1D1D1D"/>
              </a:solidFill>
              <a:latin typeface="+mn-ea"/>
              <a:cs typeface="WGMRLG+SpoqaHanSans-Regular"/>
            </a:endParaRPr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CF483D7B-CB5C-7AC4-F179-AD1546728AEB}"/>
              </a:ext>
            </a:extLst>
          </p:cNvPr>
          <p:cNvSpPr txBox="1"/>
          <p:nvPr/>
        </p:nvSpPr>
        <p:spPr>
          <a:xfrm>
            <a:off x="665248" y="583913"/>
            <a:ext cx="1616659" cy="39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spc="-60" dirty="0">
                <a:solidFill>
                  <a:srgbClr val="222F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VOPUE+SpoqaHanSans-Bold"/>
              </a:rPr>
              <a:t>회사 연혁</a:t>
            </a:r>
            <a:endParaRPr sz="2400" b="1" spc="-60" dirty="0">
              <a:solidFill>
                <a:srgbClr val="222F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VOPUE+SpoqaHanSans-Bold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7A1F2FC-D054-1F0B-E920-9DD63481C6BF}"/>
              </a:ext>
            </a:extLst>
          </p:cNvPr>
          <p:cNvCxnSpPr>
            <a:cxnSpLocks/>
          </p:cNvCxnSpPr>
          <p:nvPr/>
        </p:nvCxnSpPr>
        <p:spPr>
          <a:xfrm>
            <a:off x="689050" y="476672"/>
            <a:ext cx="576064" cy="0"/>
          </a:xfrm>
          <a:prstGeom prst="line">
            <a:avLst/>
          </a:prstGeom>
          <a:ln w="21590">
            <a:solidFill>
              <a:srgbClr val="47B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242D614-9B94-8736-F556-75BE4896A206}"/>
              </a:ext>
            </a:extLst>
          </p:cNvPr>
          <p:cNvCxnSpPr/>
          <p:nvPr/>
        </p:nvCxnSpPr>
        <p:spPr>
          <a:xfrm>
            <a:off x="2245355" y="3690000"/>
            <a:ext cx="0" cy="2222661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829A622B-3839-7A61-5638-55396E123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22" y="5199618"/>
            <a:ext cx="1037693" cy="2977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C30B4BB-F132-0933-859A-5248EDCCB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26373" r="13298" b="23049"/>
          <a:stretch/>
        </p:blipFill>
        <p:spPr>
          <a:xfrm>
            <a:off x="6278741" y="1343764"/>
            <a:ext cx="2108601" cy="394208"/>
          </a:xfrm>
          <a:prstGeom prst="rect">
            <a:avLst/>
          </a:prstGeom>
        </p:spPr>
      </p:pic>
      <p:sp>
        <p:nvSpPr>
          <p:cNvPr id="112" name="타원 111">
            <a:extLst>
              <a:ext uri="{FF2B5EF4-FFF2-40B4-BE49-F238E27FC236}">
                <a16:creationId xmlns:a16="http://schemas.microsoft.com/office/drawing/2014/main" id="{26DA235F-3249-4A5B-BE84-A152F15A4856}"/>
              </a:ext>
            </a:extLst>
          </p:cNvPr>
          <p:cNvSpPr>
            <a:spLocks noChangeAspect="1"/>
          </p:cNvSpPr>
          <p:nvPr/>
        </p:nvSpPr>
        <p:spPr>
          <a:xfrm>
            <a:off x="2209574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884FC614-E1B7-2FA1-AAC3-C2C8FB8DC733}"/>
              </a:ext>
            </a:extLst>
          </p:cNvPr>
          <p:cNvSpPr>
            <a:spLocks noChangeAspect="1"/>
          </p:cNvSpPr>
          <p:nvPr/>
        </p:nvSpPr>
        <p:spPr>
          <a:xfrm>
            <a:off x="3074957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CC93158-6309-FC73-4538-AB075C2D8D8F}"/>
              </a:ext>
            </a:extLst>
          </p:cNvPr>
          <p:cNvSpPr>
            <a:spLocks noChangeAspect="1"/>
          </p:cNvSpPr>
          <p:nvPr/>
        </p:nvSpPr>
        <p:spPr>
          <a:xfrm>
            <a:off x="4990518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D45C275E-1F80-1A5E-9E87-2F73EA62B87D}"/>
              </a:ext>
            </a:extLst>
          </p:cNvPr>
          <p:cNvSpPr>
            <a:spLocks noChangeAspect="1"/>
          </p:cNvSpPr>
          <p:nvPr/>
        </p:nvSpPr>
        <p:spPr>
          <a:xfrm>
            <a:off x="5387151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DD0E034-B87E-1ADE-85D5-3B8E369D8900}"/>
              </a:ext>
            </a:extLst>
          </p:cNvPr>
          <p:cNvSpPr>
            <a:spLocks noChangeAspect="1"/>
          </p:cNvSpPr>
          <p:nvPr/>
        </p:nvSpPr>
        <p:spPr>
          <a:xfrm>
            <a:off x="5828893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971B013-9945-37C2-568C-11AB26D8D92A}"/>
              </a:ext>
            </a:extLst>
          </p:cNvPr>
          <p:cNvSpPr>
            <a:spLocks noChangeAspect="1"/>
          </p:cNvSpPr>
          <p:nvPr/>
        </p:nvSpPr>
        <p:spPr>
          <a:xfrm>
            <a:off x="6797610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1812A49D-9AFC-85C9-BB1F-2D8D4859AA19}"/>
              </a:ext>
            </a:extLst>
          </p:cNvPr>
          <p:cNvSpPr>
            <a:spLocks noChangeAspect="1"/>
          </p:cNvSpPr>
          <p:nvPr/>
        </p:nvSpPr>
        <p:spPr>
          <a:xfrm>
            <a:off x="8107980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82A73B7-0693-77D1-2F72-A17C5CBCA8EE}"/>
              </a:ext>
            </a:extLst>
          </p:cNvPr>
          <p:cNvSpPr>
            <a:spLocks noChangeAspect="1"/>
          </p:cNvSpPr>
          <p:nvPr/>
        </p:nvSpPr>
        <p:spPr>
          <a:xfrm>
            <a:off x="9223851" y="36228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4EB4DD85-86C4-34B9-C321-2C7E28D55E73}"/>
              </a:ext>
            </a:extLst>
          </p:cNvPr>
          <p:cNvSpPr>
            <a:spLocks noChangeAspect="1"/>
          </p:cNvSpPr>
          <p:nvPr/>
        </p:nvSpPr>
        <p:spPr>
          <a:xfrm>
            <a:off x="9634880" y="3618050"/>
            <a:ext cx="108000" cy="108000"/>
          </a:xfrm>
          <a:prstGeom prst="ellipse">
            <a:avLst/>
          </a:prstGeom>
          <a:solidFill>
            <a:srgbClr val="9EA8B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BBC8DBFA-5AD5-C739-E263-5A42D8EF0C2F}"/>
              </a:ext>
            </a:extLst>
          </p:cNvPr>
          <p:cNvCxnSpPr/>
          <p:nvPr/>
        </p:nvCxnSpPr>
        <p:spPr>
          <a:xfrm>
            <a:off x="9280800" y="1188981"/>
            <a:ext cx="0" cy="2483069"/>
          </a:xfrm>
          <a:prstGeom prst="line">
            <a:avLst/>
          </a:prstGeom>
          <a:ln w="6350">
            <a:solidFill>
              <a:srgbClr val="9E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25F0012-1080-8D3D-41DE-F02BA40CA970}"/>
              </a:ext>
            </a:extLst>
          </p:cNvPr>
          <p:cNvSpPr txBox="1"/>
          <p:nvPr/>
        </p:nvSpPr>
        <p:spPr>
          <a:xfrm>
            <a:off x="-28652" y="3171675"/>
            <a:ext cx="2019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  <a:alpha val="29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</a:t>
            </a:r>
            <a:endParaRPr lang="ko-KR" altLang="en-US" sz="6000" dirty="0">
              <a:solidFill>
                <a:schemeClr val="bg1">
                  <a:lumMod val="75000"/>
                  <a:alpha val="29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E757746-3D18-0246-048C-3F4BE9B8A43C}"/>
              </a:ext>
            </a:extLst>
          </p:cNvPr>
          <p:cNvSpPr txBox="1"/>
          <p:nvPr/>
        </p:nvSpPr>
        <p:spPr>
          <a:xfrm>
            <a:off x="10164286" y="3171675"/>
            <a:ext cx="2019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  <a:alpha val="29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endParaRPr lang="ko-KR" altLang="en-US" sz="6000" dirty="0">
              <a:solidFill>
                <a:schemeClr val="bg1">
                  <a:lumMod val="75000"/>
                  <a:alpha val="29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9BD28A3-D1E0-0652-5CC1-8836C17284CB}"/>
              </a:ext>
            </a:extLst>
          </p:cNvPr>
          <p:cNvSpPr/>
          <p:nvPr/>
        </p:nvSpPr>
        <p:spPr>
          <a:xfrm>
            <a:off x="5044518" y="5294767"/>
            <a:ext cx="1684439" cy="63575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31DF4781-82EE-6A05-1A86-71301B3DB68F}"/>
              </a:ext>
            </a:extLst>
          </p:cNvPr>
          <p:cNvSpPr/>
          <p:nvPr/>
        </p:nvSpPr>
        <p:spPr>
          <a:xfrm>
            <a:off x="8197815" y="5311596"/>
            <a:ext cx="1815399" cy="689753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1630</Words>
  <Application>Microsoft Office PowerPoint</Application>
  <PresentationFormat>사용자 지정</PresentationFormat>
  <Paragraphs>507</Paragraphs>
  <Slides>44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나눔스퀘어</vt:lpstr>
      <vt:lpstr>에스코어 드림 9 Black</vt:lpstr>
      <vt:lpstr>나눔스퀘어_ac ExtraBold</vt:lpstr>
      <vt:lpstr>나눔스퀘어_ac Bold</vt:lpstr>
      <vt:lpstr>Noto Sans KR Medium</vt:lpstr>
      <vt:lpstr>나눔스퀘어 Bold</vt:lpstr>
      <vt:lpstr>나눔명조</vt:lpstr>
      <vt:lpstr>나눔스퀘어 ExtraBold</vt:lpstr>
      <vt:lpstr>나눔스퀘어_ac</vt:lpstr>
      <vt:lpstr>맑은 고딕</vt:lpstr>
      <vt:lpstr>Arial</vt:lpstr>
      <vt:lpstr>Calibri</vt:lpstr>
      <vt:lpstr>Noto Sans Mono CJK KR Bold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E</cp:lastModifiedBy>
  <cp:revision>237</cp:revision>
  <dcterms:modified xsi:type="dcterms:W3CDTF">2022-11-28T03:56:30Z</dcterms:modified>
</cp:coreProperties>
</file>